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11.xml" ContentType="application/vnd.openxmlformats-officedocument.presentationml.notesSlide+xml"/>
  <Override PartName="/ppt/notesSlides/notesSlide18.xml" ContentType="application/vnd.openxmlformats-officedocument.presentationml.notesSlide+xml"/>
  <Override PartName="/ppt/notesSlides/notesSlide66.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34.xml" ContentType="application/vnd.openxmlformats-officedocument.presentationml.notesSlide+xml"/>
  <Override PartName="/ppt/notesSlides/_rels/notesSlide87.xml.rels" ContentType="application/vnd.openxmlformats-package.relationships+xml"/>
  <Override PartName="/ppt/notesSlides/_rels/notesSlide72.xml.rels" ContentType="application/vnd.openxmlformats-package.relationships+xml"/>
  <Override PartName="/ppt/notesSlides/_rels/notesSlide65.xml.rels" ContentType="application/vnd.openxmlformats-package.relationships+xml"/>
  <Override PartName="/ppt/notesSlides/_rels/notesSlide52.xml.rels" ContentType="application/vnd.openxmlformats-package.relationships+xml"/>
  <Override PartName="/ppt/notesSlides/_rels/notesSlide34.xml.rels" ContentType="application/vnd.openxmlformats-package.relationships+xml"/>
  <Override PartName="/ppt/notesSlides/_rels/notesSlide64.xml.rels" ContentType="application/vnd.openxmlformats-package.relationships+xml"/>
  <Override PartName="/ppt/notesSlides/_rels/notesSlide28.xml.rels" ContentType="application/vnd.openxmlformats-package.relationships+xml"/>
  <Override PartName="/ppt/notesSlides/_rels/notesSlide66.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8.xml.rels" ContentType="application/vnd.openxmlformats-package.relationships+xml"/>
  <Override PartName="/ppt/notesSlides/notesSlide52.xml" ContentType="application/vnd.openxmlformats-officedocument.presentationml.notesSlide+xml"/>
  <Override PartName="/ppt/notesSlides/notesSlide65.xml" ContentType="application/vnd.openxmlformats-officedocument.presentationml.notesSlide+xml"/>
  <Override PartName="/ppt/notesSlides/notesSlide72.xml" ContentType="application/vnd.openxmlformats-officedocument.presentationml.notesSlide+xml"/>
  <Override PartName="/ppt/notesSlides/notesSlide87.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13.png" ContentType="image/png"/>
  <Override PartName="/ppt/media/image38.png" ContentType="image/png"/>
  <Override PartName="/ppt/media/image8.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9.jpeg" ContentType="image/jpeg"/>
  <Override PartName="/ppt/media/image20.png" ContentType="image/png"/>
  <Override PartName="/ppt/media/image57.png" ContentType="image/png"/>
  <Override PartName="/ppt/media/image22.png" ContentType="image/png"/>
  <Override PartName="/ppt/media/image59.png" ContentType="image/png"/>
  <Override PartName="/ppt/media/image58.png" ContentType="image/png"/>
  <Override PartName="/ppt/media/image23.png" ContentType="image/png"/>
  <Override PartName="/ppt/media/image60.png" ContentType="image/png"/>
  <Override PartName="/ppt/media/image24.png" ContentType="image/png"/>
  <Override PartName="/ppt/media/image61.png" ContentType="image/png"/>
  <Override PartName="/ppt/media/image62.png" ContentType="image/png"/>
  <Override PartName="/ppt/media/image27.gif" ContentType="image/gif"/>
  <Override PartName="/ppt/media/image63.gif" ContentType="image/gif"/>
  <Override PartName="/ppt/media/image66.png" ContentType="image/png"/>
  <Override PartName="/ppt/media/image64.gif" ContentType="image/gif"/>
  <Override PartName="/ppt/media/image67.png" ContentType="image/png"/>
  <Override PartName="/ppt/media/image79.png" ContentType="image/png"/>
  <Override PartName="/ppt/media/image78.png" ContentType="image/png"/>
  <Override PartName="/ppt/media/image77.png" ContentType="image/png"/>
  <Override PartName="/ppt/media/image28.png" ContentType="image/png"/>
  <Override PartName="/ppt/media/image70.png" ContentType="image/png"/>
  <Override PartName="/ppt/media/image65.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68.png" ContentType="image/png"/>
  <Override PartName="/ppt/media/image82.png" ContentType="image/png"/>
  <Override PartName="/ppt/media/image17.png" ContentType="image/png"/>
  <Override PartName="/ppt/media/image5.png" ContentType="image/png"/>
  <Override PartName="/ppt/media/image35.png" ContentType="image/png"/>
  <Override PartName="/ppt/media/image10.png" ContentType="image/png"/>
  <Override PartName="/ppt/media/image21.png" ContentType="image/png"/>
  <Override PartName="/ppt/media/image1.jpeg" ContentType="image/jpeg"/>
  <Override PartName="/ppt/media/image47.png" ContentType="image/png"/>
  <Override PartName="/ppt/media/image25.png" ContentType="image/png"/>
  <Override PartName="/ppt/media/image2.png" ContentType="image/png"/>
  <Override PartName="/ppt/media/image14.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16.png" ContentType="image/png"/>
  <Override PartName="/ppt/media/image81.png" ContentType="image/png"/>
  <Override PartName="/ppt/media/image4.png" ContentType="image/png"/>
  <Override PartName="/ppt/media/image31.gif" ContentType="image/gif"/>
  <Override PartName="/ppt/media/image34.png" ContentType="image/png"/>
  <Override PartName="/ppt/media/image18.png" ContentType="image/png"/>
  <Override PartName="/ppt/media/image83.png" ContentType="image/png"/>
  <Override PartName="/ppt/media/image6.png" ContentType="image/png"/>
  <Override PartName="/ppt/media/image36.png" ContentType="image/png"/>
  <Override PartName="/ppt/media/image11.png" ContentType="image/png"/>
  <Override PartName="/ppt/media/image48.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90.xml.rels" ContentType="application/vnd.openxmlformats-package.relationships+xml"/>
  <Override PartName="/ppt/slides/_rels/slide86.xml.rels" ContentType="application/vnd.openxmlformats-package.relationships+xml"/>
  <Override PartName="/ppt/slides/_rels/slide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88.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D129D742-A7A1-4B3B-BE09-5EAF56402BE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hyperlink" Target="https://reactjs.org/docs/reconciliation.html#the-diffing-algorithm" TargetMode="External"/><Relationship Id="rId2" Type="http://schemas.openxmlformats.org/officeDocument/2006/relationships/hyperlink" Target="https://blog.logrocket.com/managing-dom-components-reactdom/" TargetMode="External"/><Relationship Id="rId3" Type="http://schemas.openxmlformats.org/officeDocument/2006/relationships/hyperlink" Target="https://blog.logrocket.com/managing-dom-components-reactdom/" TargetMode="External"/><Relationship Id="rId4" Type="http://schemas.openxmlformats.org/officeDocument/2006/relationships/slide" Target="../slides/slide28.xml"/><Relationship Id="rId5"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85800" y="1143000"/>
            <a:ext cx="5486040" cy="3085920"/>
          </a:xfrm>
          <a:prstGeom prst="rect">
            <a:avLst/>
          </a:prstGeom>
          <a:ln w="0">
            <a:noFill/>
          </a:ln>
        </p:spPr>
      </p:sp>
      <p:sp>
        <p:nvSpPr>
          <p:cNvPr id="33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40"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A811528-7DBE-4102-AEEA-DEC45E77F594}"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685800" y="1143000"/>
            <a:ext cx="5486040" cy="3085920"/>
          </a:xfrm>
          <a:prstGeom prst="rect">
            <a:avLst/>
          </a:prstGeom>
          <a:ln w="0">
            <a:noFill/>
          </a:ln>
        </p:spPr>
      </p:sp>
      <p:sp>
        <p:nvSpPr>
          <p:cNvPr id="34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As you can see in the first example, JSX allows us to write HTML directly within the JavaScript code.</a:t>
            </a:r>
            <a:endParaRPr b="0" lang="en-US" sz="1200" spc="-1" strike="noStrike">
              <a:latin typeface="Arial"/>
            </a:endParaRPr>
          </a:p>
          <a:p>
            <a:pPr marL="216000" indent="-216000">
              <a:lnSpc>
                <a:spcPct val="100000"/>
              </a:lnSpc>
              <a:buNone/>
            </a:pPr>
            <a:r>
              <a:rPr b="0" lang="en-US" sz="1200" spc="-1" strike="noStrike">
                <a:solidFill>
                  <a:srgbClr val="000000"/>
                </a:solidFill>
                <a:latin typeface="+mn-lt"/>
                <a:ea typeface="+mn-ea"/>
              </a:rPr>
              <a:t>JSX is an extension of the JavaScript language based on ES6, and is translated into regular JavaScript at runtime.</a:t>
            </a:r>
            <a:endParaRPr b="0" lang="en-US" sz="1200" spc="-1" strike="noStrike">
              <a:latin typeface="Arial"/>
            </a:endParaRPr>
          </a:p>
        </p:txBody>
      </p:sp>
      <p:sp>
        <p:nvSpPr>
          <p:cNvPr id="34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E767EDC-A838-4622-8EE2-13AA8EA8FD5E}"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685800" y="1143000"/>
            <a:ext cx="5486040" cy="3085920"/>
          </a:xfrm>
          <a:prstGeom prst="rect">
            <a:avLst/>
          </a:prstGeom>
          <a:ln w="0">
            <a:noFill/>
          </a:ln>
        </p:spPr>
      </p:sp>
      <p:sp>
        <p:nvSpPr>
          <p:cNvPr id="34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To understand the virtual DOM and learn why React implements it, let’s first refresh our knowledge of what the actual browser DOM is.</a:t>
            </a:r>
            <a:endParaRPr b="0" lang="en-US" sz="1200" spc="-1" strike="noStrike">
              <a:latin typeface="Arial"/>
            </a:endParaRPr>
          </a:p>
          <a:p>
            <a:pPr marL="216000" indent="-216000">
              <a:lnSpc>
                <a:spcPct val="100000"/>
              </a:lnSpc>
              <a:buNone/>
            </a:pPr>
            <a:r>
              <a:rPr b="0" lang="en-US" sz="1200" spc="-1" strike="noStrike">
                <a:solidFill>
                  <a:srgbClr val="000000"/>
                </a:solidFill>
                <a:latin typeface="+mn-lt"/>
                <a:ea typeface="+mn-ea"/>
              </a:rPr>
              <a:t>Normally, whenever a user requests a webpage, the browser receives an HTML document for that page from the server. The browser then constructs a logical, tree-like structure from the HTML to show the user the requested page in the client.</a:t>
            </a:r>
            <a:endParaRPr b="0" lang="en-US" sz="1200" spc="-1" strike="noStrike">
              <a:latin typeface="Arial"/>
            </a:endParaRPr>
          </a:p>
          <a:p>
            <a:pPr marL="216000" indent="-216000">
              <a:lnSpc>
                <a:spcPct val="100000"/>
              </a:lnSpc>
              <a:buNone/>
            </a:pPr>
            <a:r>
              <a:rPr b="0" lang="en-US" sz="1200" spc="-1" strike="noStrike">
                <a:solidFill>
                  <a:srgbClr val="000000"/>
                </a:solidFill>
                <a:latin typeface="+mn-lt"/>
                <a:ea typeface="+mn-ea"/>
              </a:rPr>
              <a:t>This tree-like structure is called the Document Object Model, also known as the DOM. It is a structural representation of the web document as nodes and objects, in this case, an HTML document.</a:t>
            </a:r>
            <a:endParaRPr b="0" lang="en-US" sz="1200" spc="-1" strike="noStrike">
              <a:latin typeface="Arial"/>
            </a:endParaRPr>
          </a:p>
          <a:p>
            <a:pPr marL="216000" indent="-216000">
              <a:lnSpc>
                <a:spcPct val="100000"/>
              </a:lnSpc>
              <a:buNone/>
            </a:pPr>
            <a:r>
              <a:rPr b="0" lang="en-US" sz="1200" spc="-1" strike="noStrike">
                <a:solidFill>
                  <a:srgbClr val="000000"/>
                </a:solidFill>
                <a:latin typeface="+mn-lt"/>
                <a:ea typeface="+mn-ea"/>
              </a:rPr>
              <a:t>The DOM serves as an interface for the web document so that JavaScript and other scripting languages can access, manipulate, and programmatically interact with the document’s content. For example, developers can use DOM APIs to add or remove elements, modify their appearance, and perform user actions on web elements.</a:t>
            </a:r>
            <a:endParaRPr b="0" lang="en-US" sz="1200" spc="-1" strike="noStrike">
              <a:latin typeface="Arial"/>
            </a:endParaRPr>
          </a:p>
          <a:p>
            <a:pPr marL="216000" indent="-216000">
              <a:lnSpc>
                <a:spcPct val="100000"/>
              </a:lnSpc>
              <a:buNone/>
            </a:pPr>
            <a:br>
              <a:rPr sz="2000"/>
            </a:br>
            <a:endParaRPr b="0" lang="en-US" sz="2000" spc="-1" strike="noStrike">
              <a:latin typeface="Arial"/>
            </a:endParaRPr>
          </a:p>
        </p:txBody>
      </p:sp>
      <p:sp>
        <p:nvSpPr>
          <p:cNvPr id="34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5373001-FB51-4F03-84A3-8B87B9BD9B69}"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685800" y="1143000"/>
            <a:ext cx="5486040" cy="3085920"/>
          </a:xfrm>
          <a:prstGeom prst="rect">
            <a:avLst/>
          </a:prstGeom>
          <a:ln w="0">
            <a:noFill/>
          </a:ln>
        </p:spPr>
      </p:sp>
      <p:sp>
        <p:nvSpPr>
          <p:cNvPr id="348" name="PlaceHolder 2"/>
          <p:cNvSpPr>
            <a:spLocks noGrp="1"/>
          </p:cNvSpPr>
          <p:nvPr>
            <p:ph type="body"/>
          </p:nvPr>
        </p:nvSpPr>
        <p:spPr>
          <a:xfrm>
            <a:off x="685800" y="4400640"/>
            <a:ext cx="5486040" cy="3600000"/>
          </a:xfrm>
          <a:prstGeom prst="rect">
            <a:avLst/>
          </a:prstGeom>
          <a:noFill/>
          <a:ln w="0">
            <a:noFill/>
          </a:ln>
        </p:spPr>
        <p:txBody>
          <a:bodyPr anchor="t">
            <a:noAutofit/>
          </a:bodyPr>
          <a:p>
            <a:pPr marL="171360" indent="-171360">
              <a:lnSpc>
                <a:spcPct val="100000"/>
              </a:lnSpc>
              <a:buClr>
                <a:srgbClr val="000000"/>
              </a:buClr>
              <a:buFont typeface="Arial"/>
              <a:buChar char="•"/>
            </a:pPr>
            <a:r>
              <a:rPr b="0" lang="en-US" sz="1200" spc="-1" strike="noStrike">
                <a:solidFill>
                  <a:srgbClr val="000000"/>
                </a:solidFill>
                <a:latin typeface="+mn-lt"/>
                <a:ea typeface="+mn-ea"/>
              </a:rPr>
              <a:t>To understand the virtual DOM strategy, we need to understand the two major phases that are involved, rendering and reconciliation.</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When we render an application user interface, React creates a virtual DOM tree representing that UI and stores it in memory. On the next update, or in other words, when the data that renders the app changes, React will automatically create a new virtual DOM tree for the update. (see image 1)</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The image on the left is the initial render. As the Time changes, React creates a new tree with the updated node, as seen on the right side. (image 1)</a:t>
            </a: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Remember, the virtual DOM is just an object representing the UI, so nothing gets drawn on the screen.</a:t>
            </a: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After React creates the new virtual DOM tree, it compares it to the previous snapshot </a:t>
            </a:r>
            <a:r>
              <a:rPr b="0" lang="en-US" sz="1200" spc="-1" strike="noStrike">
                <a:solidFill>
                  <a:srgbClr val="000000"/>
                </a:solidFill>
                <a:latin typeface="+mn-lt"/>
                <a:ea typeface="+mn-ea"/>
                <a:hlinkClick r:id="rId1"/>
              </a:rPr>
              <a:t>using a diffing algorithm called reconciliation</a:t>
            </a:r>
            <a:r>
              <a:rPr b="0" lang="en-US" sz="1200" spc="-1" strike="noStrike">
                <a:solidFill>
                  <a:srgbClr val="000000"/>
                </a:solidFill>
                <a:latin typeface="+mn-lt"/>
                <a:ea typeface="+mn-ea"/>
              </a:rPr>
              <a:t> to figure out what changes are necessary.</a:t>
            </a: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After the reconciliation process, React uses </a:t>
            </a:r>
            <a:r>
              <a:rPr b="0" lang="en-US" sz="1200" spc="-1" strike="noStrike">
                <a:solidFill>
                  <a:srgbClr val="000000"/>
                </a:solidFill>
                <a:latin typeface="+mn-lt"/>
                <a:ea typeface="+mn-ea"/>
                <a:hlinkClick r:id="rId2"/>
              </a:rPr>
              <a:t>a renderer library like </a:t>
            </a:r>
            <a:r>
              <a:rPr b="0" lang="en-US" sz="1200" spc="-1" strike="noStrike">
                <a:solidFill>
                  <a:srgbClr val="000000"/>
                </a:solidFill>
                <a:latin typeface="+mn-lt"/>
                <a:ea typeface="+mn-ea"/>
                <a:hlinkClick r:id="rId3"/>
              </a:rPr>
              <a:t>ReactDOM</a:t>
            </a:r>
            <a:r>
              <a:rPr b="0" lang="en-US" sz="1200" spc="-1" strike="noStrike">
                <a:solidFill>
                  <a:srgbClr val="000000"/>
                </a:solidFill>
                <a:latin typeface="+mn-lt"/>
                <a:ea typeface="+mn-ea"/>
              </a:rPr>
              <a:t>, which takes the differ information to update the rendered app. This library ensures that the actual DOM only receives and repaints the updated node or nodes:</a:t>
            </a:r>
            <a:endParaRPr b="0" lang="en-US" sz="1200" spc="-1" strike="noStrike">
              <a:latin typeface="Arial"/>
            </a:endParaRPr>
          </a:p>
          <a:p>
            <a:pPr>
              <a:lnSpc>
                <a:spcPct val="100000"/>
              </a:lnSpc>
              <a:buNone/>
            </a:pPr>
            <a:endParaRPr b="0" lang="en-US" sz="1200" spc="-1" strike="noStrike">
              <a:latin typeface="Arial"/>
            </a:endParaRPr>
          </a:p>
        </p:txBody>
      </p:sp>
      <p:sp>
        <p:nvSpPr>
          <p:cNvPr id="34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47A3039-24FF-4EB1-8F09-077319627456}"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6040" cy="308592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But in pure components, the React components do not re-render blindly without considering the updated state and props. Thus, if state and props are the same as the previous state and props , then the component does not re-render. This is very useful when you do not want to re-render a certain component while the props and state remain the same.</a:t>
            </a:r>
            <a:endParaRPr b="0" lang="en-US" sz="1200" spc="-1" strike="noStrike">
              <a:latin typeface="Arial"/>
            </a:endParaRPr>
          </a:p>
          <a:p>
            <a:pPr marL="216000" indent="-216000">
              <a:lnSpc>
                <a:spcPct val="100000"/>
              </a:lnSpc>
              <a:buNone/>
            </a:pPr>
            <a:r>
              <a:rPr b="0" lang="en-US" sz="1200" spc="-1" strike="noStrike">
                <a:solidFill>
                  <a:srgbClr val="000000"/>
                </a:solidFill>
                <a:latin typeface="+mn-lt"/>
                <a:ea typeface="+mn-ea"/>
              </a:rPr>
              <a:t>For example, you don’t want one component, let’s say a music player, to re-render because another component updates, maybe when you create a playlist. You might want the music player to stay constant at one song and not replay whenever you change a different component’s state or props. Pure components would be very useful in these types of situations.</a:t>
            </a:r>
            <a:endParaRPr b="0" lang="en-US" sz="1200" spc="-1" strike="noStrike">
              <a:latin typeface="Arial"/>
            </a:endParaRPr>
          </a:p>
          <a:p>
            <a:pPr marL="216000" indent="-216000">
              <a:lnSpc>
                <a:spcPct val="100000"/>
              </a:lnSpc>
              <a:buNone/>
            </a:pPr>
            <a:br>
              <a:rPr sz="2000"/>
            </a:br>
            <a:endParaRPr b="0" lang="en-US" sz="2000" spc="-1" strike="noStrike">
              <a:latin typeface="Arial"/>
            </a:endParaRPr>
          </a:p>
        </p:txBody>
      </p:sp>
      <p:sp>
        <p:nvSpPr>
          <p:cNvPr id="352"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D0F27DE-51A3-40D1-9790-1839CB1EFDFF}"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1" lang="en-US" sz="1200" spc="-1" strike="noStrike">
                <a:solidFill>
                  <a:srgbClr val="000000"/>
                </a:solidFill>
                <a:latin typeface="+mn-lt"/>
                <a:ea typeface="+mn-ea"/>
              </a:rPr>
              <a:t>State should never be updated explicitly</a:t>
            </a:r>
            <a:endParaRPr b="0" lang="en-US" sz="1200" spc="-1" strike="noStrike">
              <a:latin typeface="Arial"/>
            </a:endParaRPr>
          </a:p>
        </p:txBody>
      </p:sp>
      <p:sp>
        <p:nvSpPr>
          <p:cNvPr id="355"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4D81301-1F26-4414-B3CD-C341F9CE2CFC}"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6040" cy="308592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1" lang="en-US" sz="1200" spc="-1" strike="noStrike">
                <a:solidFill>
                  <a:srgbClr val="000000"/>
                </a:solidFill>
                <a:latin typeface="+mn-lt"/>
                <a:ea typeface="+mn-ea"/>
              </a:rPr>
              <a:t>constructor</a:t>
            </a: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The constructor() method is called before anything else, when the component is initiated, and it is the natural place to set up the initial state and other initial values.</a:t>
            </a: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The constructor() method is called with the props, as arguments, and you should always start by calling the super(props) before anything else, this will initiate the parent's constructor method and allows the component to inherit methods from its parent (React.Component).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class Header extends React.Component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constructor(props)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super(props);</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this.state = {favoritecolor: "red"};</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render()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&lt;h1&gt;My Favorite Color is {this.state.favoritecolor}&lt;/h1&gt;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ReactDOM.render(&lt;Header /&gt;, document.getElementById('root'));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en-US" sz="1200" spc="-1" strike="noStrike">
                <a:solidFill>
                  <a:srgbClr val="000000"/>
                </a:solidFill>
                <a:latin typeface="+mn-lt"/>
                <a:ea typeface="+mn-ea"/>
              </a:rPr>
              <a:t>getDerivedStateFromProps</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getDerivedStateFromProps() method is called right before rendering the element(s) in the DOM.</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This is the natural place to set the state object based on the initial props.</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It takes state as an argument, and returns an object with changes to the state.</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example below starts with the favorite color being "red", but the getDerivedStateFromProps() method updates the favorite color based on the favcol attribute:</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2000" spc="-1" strike="noStrike">
                <a:latin typeface="+mn-lt"/>
                <a:ea typeface="+mn-ea"/>
              </a:rPr>
              <a:t>class Header extends React.Component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constructor(props)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super(props);</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this.state = {favoritecolor: "red"};</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static getDerivedStateFromProps(props, state)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return {favoritecolor: props.favcol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render()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return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&lt;h1&gt;My Favorite Color is {this.state.favoritecolor}&lt;/h1&gt;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mn-lt"/>
                <a:ea typeface="+mn-ea"/>
              </a:rPr>
              <a:t>ReactDOM.render(&lt;Header favcol="yellow"/&gt;, document.getElementById('root'));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1" lang="en-US" sz="1200" spc="-1" strike="noStrike">
                <a:solidFill>
                  <a:srgbClr val="000000"/>
                </a:solidFill>
                <a:latin typeface="+mn-lt"/>
                <a:ea typeface="+mn-ea"/>
              </a:rPr>
              <a:t>render</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render() method is required, and is the method that actually outputs the HTML to the DOM.</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class Header extends React.Component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render()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&lt;h1&gt;This is the content of the Header component&lt;/h1&gt;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ReactDOM.render(&lt;Header /&gt;, document.getElementById('root'));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en-US" sz="1200" spc="-1" strike="noStrike">
                <a:solidFill>
                  <a:srgbClr val="000000"/>
                </a:solidFill>
                <a:latin typeface="+mn-lt"/>
                <a:ea typeface="+mn-ea"/>
              </a:rPr>
              <a:t>componentDidMount</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componentDidMount() method is called after the component is rendered.</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This is where you run statements that requires that the component is already placed in the DOM.</a:t>
            </a:r>
            <a:endParaRPr b="0" lang="en-US" sz="1200" spc="-1" strike="noStrike">
              <a:latin typeface="Arial"/>
            </a:endParaRPr>
          </a:p>
          <a:p>
            <a:pPr>
              <a:lnSpc>
                <a:spcPct val="100000"/>
              </a:lnSpc>
              <a:buNone/>
              <a:tabLst>
                <a:tab algn="l" pos="0"/>
              </a:tabLst>
            </a:pPr>
            <a:br>
              <a:rPr sz="1200"/>
            </a:br>
            <a:r>
              <a:rPr b="0" lang="en-US" sz="1200" spc="-1" strike="noStrike">
                <a:solidFill>
                  <a:srgbClr val="000000"/>
                </a:solidFill>
                <a:latin typeface="+mn-lt"/>
                <a:ea typeface="+mn-ea"/>
              </a:rPr>
              <a:t>class Header extends React.Component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constructor(props)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super(props);</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this.state = {favoritecolor: "red"};</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componentDidMount()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setTimeout(() =&gt;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this.setState({favoritecolor: "yellow"})</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 1000)</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render()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&lt;h1&gt;My Favorite Color is {this.state.favoritecolor}&lt;/h1&gt;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ReactDOM.render(&lt;Header /&gt;, document.getElementById('root'));</a:t>
            </a:r>
            <a:endParaRPr b="0" lang="en-US" sz="1200" spc="-1" strike="noStrike">
              <a:latin typeface="Arial"/>
            </a:endParaRPr>
          </a:p>
          <a:p>
            <a:pPr>
              <a:lnSpc>
                <a:spcPct val="100000"/>
              </a:lnSpc>
              <a:buNone/>
              <a:tabLst>
                <a:tab algn="l" pos="0"/>
              </a:tabLst>
            </a:pPr>
            <a:br>
              <a:rPr sz="1200"/>
            </a:br>
            <a:endParaRPr b="0" lang="en-US" sz="1200" spc="-1" strike="noStrike">
              <a:latin typeface="Arial"/>
            </a:endParaRPr>
          </a:p>
        </p:txBody>
      </p:sp>
      <p:sp>
        <p:nvSpPr>
          <p:cNvPr id="358"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35BF3CF-B876-42DA-80E1-9E9DD6A93616}"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685800" y="1143000"/>
            <a:ext cx="5486040" cy="3085920"/>
          </a:xfrm>
          <a:prstGeom prst="rect">
            <a:avLst/>
          </a:prstGeom>
          <a:ln w="0">
            <a:noFill/>
          </a:ln>
        </p:spPr>
      </p:sp>
      <p:sp>
        <p:nvSpPr>
          <p:cNvPr id="36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1" lang="en-US" sz="1200" spc="-1" strike="noStrike">
                <a:solidFill>
                  <a:srgbClr val="000000"/>
                </a:solidFill>
                <a:latin typeface="+mn-lt"/>
                <a:ea typeface="+mn-ea"/>
              </a:rPr>
              <a:t>getDerivedStateFromProps</a:t>
            </a: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Also at </a:t>
            </a:r>
            <a:r>
              <a:rPr b="0" i="1" lang="en-US" sz="1200" spc="-1" strike="noStrike">
                <a:solidFill>
                  <a:srgbClr val="000000"/>
                </a:solidFill>
                <a:latin typeface="+mn-lt"/>
                <a:ea typeface="+mn-ea"/>
              </a:rPr>
              <a:t>updates</a:t>
            </a:r>
            <a:r>
              <a:rPr b="0" lang="en-US" sz="1200" spc="-1" strike="noStrike">
                <a:solidFill>
                  <a:srgbClr val="000000"/>
                </a:solidFill>
                <a:latin typeface="+mn-lt"/>
                <a:ea typeface="+mn-ea"/>
              </a:rPr>
              <a:t> the getDerivedStateFromProps method is called. This is the first method that is called when a component gets updated.</a:t>
            </a: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This is still the natural place to set the state object based on the initial props.</a:t>
            </a:r>
            <a:endParaRPr b="0" lang="en-US" sz="1200" spc="-1" strike="noStrike">
              <a:latin typeface="Arial"/>
            </a:endParaRPr>
          </a:p>
          <a:p>
            <a:pPr marL="171360" indent="-171360">
              <a:lnSpc>
                <a:spcPct val="100000"/>
              </a:lnSpc>
              <a:buClr>
                <a:srgbClr val="000000"/>
              </a:buClr>
              <a:buFont typeface="Arial"/>
              <a:buChar char="•"/>
            </a:pPr>
            <a:r>
              <a:rPr b="0" lang="en-US" sz="1200" spc="-1" strike="noStrike">
                <a:solidFill>
                  <a:srgbClr val="000000"/>
                </a:solidFill>
                <a:latin typeface="+mn-lt"/>
                <a:ea typeface="+mn-ea"/>
              </a:rPr>
              <a:t>The example below has a button that changes the favorite color to blue, but since the getDerivedStateFromProps() method is called, which updates the state with the color from the favcol attribute, the favorite color is still rendered as yellow:</a:t>
            </a:r>
            <a:endParaRPr b="0" lang="en-US" sz="1200" spc="-1" strike="noStrike">
              <a:latin typeface="Arial"/>
            </a:endParaRPr>
          </a:p>
          <a:p>
            <a:pPr>
              <a:lnSpc>
                <a:spcPct val="100000"/>
              </a:lnSpc>
              <a:buNone/>
            </a:pPr>
            <a:br>
              <a:rPr sz="1200"/>
            </a:br>
            <a:r>
              <a:rPr b="0" lang="en-US" sz="1200" spc="-1" strike="noStrike">
                <a:solidFill>
                  <a:srgbClr val="000000"/>
                </a:solidFill>
                <a:latin typeface="+mn-lt"/>
                <a:ea typeface="+mn-ea"/>
              </a:rPr>
              <a:t>class Header extends React.Component {</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constructor(props) {</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super(props);</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this.state = {favoritecolor: "red"};</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static getDerivedStateFromProps(props, state) {</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{favoritecolor: props.favcol };</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changeColor = () =&gt; {</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this.setState({favoritecolor: "blue"});</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render() {</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&lt;h1&gt;My Favorite Color is {this.state.favoritecolor}&lt;/h1&gt;</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&lt;button type="button" onClick={this.changeColor}&gt;Change color&lt;/button&gt;</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pPr>
            <a:r>
              <a:rPr b="0" lang="en-US" sz="1200" spc="-1" strike="noStrike">
                <a:solidFill>
                  <a:srgbClr val="000000"/>
                </a:solidFill>
                <a:latin typeface="+mn-lt"/>
                <a:ea typeface="+mn-ea"/>
              </a:rPr>
              <a:t>}</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n-US" sz="1200" spc="-1" strike="noStrike">
                <a:solidFill>
                  <a:srgbClr val="000000"/>
                </a:solidFill>
                <a:latin typeface="+mn-lt"/>
                <a:ea typeface="+mn-ea"/>
              </a:rPr>
              <a:t>ReactDOM.render(&lt;Header favcol="yellow"/&gt;, document.getElementById('root'));</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tabLst>
                <a:tab algn="l" pos="0"/>
              </a:tabLst>
            </a:pPr>
            <a:r>
              <a:rPr b="1" lang="en-US" sz="1200" spc="-1" strike="noStrike">
                <a:solidFill>
                  <a:srgbClr val="000000"/>
                </a:solidFill>
                <a:latin typeface="+mn-lt"/>
                <a:ea typeface="+mn-ea"/>
              </a:rPr>
              <a:t>shouldComponentUpdate</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In the shouldComponentUpdate() method you can return a Boolean value that specifies whether React should continue with the rendering or not.</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default value is true.</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example below shows what happens when the shouldComponentUpdate() method returns false:</a:t>
            </a:r>
            <a:endParaRPr b="0" lang="en-US" sz="1200" spc="-1" strike="noStrike">
              <a:latin typeface="Arial"/>
            </a:endParaRPr>
          </a:p>
          <a:p>
            <a:pPr>
              <a:lnSpc>
                <a:spcPct val="100000"/>
              </a:lnSpc>
              <a:buNone/>
              <a:tabLst>
                <a:tab algn="l" pos="0"/>
              </a:tabLst>
            </a:pPr>
            <a:br>
              <a:rPr sz="1200"/>
            </a:br>
            <a:r>
              <a:rPr b="0" lang="en-US" sz="1200" spc="-1" strike="noStrike">
                <a:solidFill>
                  <a:srgbClr val="000000"/>
                </a:solidFill>
                <a:latin typeface="+mn-lt"/>
                <a:ea typeface="+mn-ea"/>
              </a:rPr>
              <a:t>class Header extends React.Component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constructor(props)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super(props);</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this.state = {favoritecolor: "red"};</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shouldComponentUpdate()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false;</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changeColor = () =&gt;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this.setState({favoritecolor: "blue"});</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render()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&lt;h1&gt;My Favorite Color is {this.state.favoritecolor}&lt;/h1&gt;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&lt;button type="button" onClick={this.changeColor}&gt;Change color&lt;/button&gt;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ReactDOM.render(&lt;Header /&gt;, document.getElementById('root'));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en-US" sz="1200" spc="-1" strike="noStrike">
                <a:solidFill>
                  <a:srgbClr val="000000"/>
                </a:solidFill>
                <a:latin typeface="+mn-lt"/>
                <a:ea typeface="+mn-ea"/>
              </a:rPr>
              <a:t>Render</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render() method is of course called when a component gets </a:t>
            </a:r>
            <a:r>
              <a:rPr b="0" i="1" lang="en-US" sz="1200" spc="-1" strike="noStrike">
                <a:solidFill>
                  <a:srgbClr val="000000"/>
                </a:solidFill>
                <a:latin typeface="+mn-lt"/>
                <a:ea typeface="+mn-ea"/>
              </a:rPr>
              <a:t>updated</a:t>
            </a:r>
            <a:r>
              <a:rPr b="0" lang="en-US" sz="1200" spc="-1" strike="noStrike">
                <a:solidFill>
                  <a:srgbClr val="000000"/>
                </a:solidFill>
                <a:latin typeface="+mn-lt"/>
                <a:ea typeface="+mn-ea"/>
              </a:rPr>
              <a:t>, it has to re-render the HTML to the DOM, with the new changes.</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example below has a button that changes the favorite color to blue:</a:t>
            </a:r>
            <a:endParaRPr b="0" lang="en-US" sz="1200" spc="-1" strike="noStrike">
              <a:latin typeface="Arial"/>
            </a:endParaRPr>
          </a:p>
          <a:p>
            <a:pPr>
              <a:lnSpc>
                <a:spcPct val="100000"/>
              </a:lnSpc>
              <a:buNone/>
              <a:tabLst>
                <a:tab algn="l" pos="0"/>
              </a:tabLst>
            </a:pPr>
            <a:br>
              <a:rPr sz="1200"/>
            </a:br>
            <a:r>
              <a:rPr b="0" lang="en-US" sz="1200" spc="-1" strike="noStrike">
                <a:solidFill>
                  <a:srgbClr val="000000"/>
                </a:solidFill>
                <a:latin typeface="+mn-lt"/>
                <a:ea typeface="+mn-ea"/>
              </a:rPr>
              <a:t>class Header extends React.Component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constructor(props)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super(props);</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this.state = {favoritecolor: "red"};</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changeColor = () =&gt;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this.setState({favoritecolor: "blue"});</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render()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&lt;h1&gt;My Favorite Color is {this.state.favoritecolor}&lt;/h1&gt;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&lt;button type="button" onClick={this.changeColor}&gt;Change color&lt;/button&gt;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ReactDOM.render(&lt;Header /&gt;, document.getElementById('root'));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en-US" sz="1200" spc="-1" strike="noStrike">
                <a:solidFill>
                  <a:srgbClr val="000000"/>
                </a:solidFill>
                <a:latin typeface="+mn-lt"/>
                <a:ea typeface="+mn-ea"/>
              </a:rPr>
              <a:t>getSnapshotBeforeUpdate</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In the getSnapshotBeforeUpdate() method you have access to the props and state </a:t>
            </a:r>
            <a:r>
              <a:rPr b="0" i="1" lang="en-US" sz="1200" spc="-1" strike="noStrike">
                <a:solidFill>
                  <a:srgbClr val="000000"/>
                </a:solidFill>
                <a:latin typeface="+mn-lt"/>
                <a:ea typeface="+mn-ea"/>
              </a:rPr>
              <a:t>before</a:t>
            </a:r>
            <a:r>
              <a:rPr b="0" lang="en-US" sz="1200" spc="-1" strike="noStrike">
                <a:solidFill>
                  <a:srgbClr val="000000"/>
                </a:solidFill>
                <a:latin typeface="+mn-lt"/>
                <a:ea typeface="+mn-ea"/>
              </a:rPr>
              <a:t> the update, meaning that even after the update, you can check what the values were </a:t>
            </a:r>
            <a:r>
              <a:rPr b="0" i="1" lang="en-US" sz="1200" spc="-1" strike="noStrike">
                <a:solidFill>
                  <a:srgbClr val="000000"/>
                </a:solidFill>
                <a:latin typeface="+mn-lt"/>
                <a:ea typeface="+mn-ea"/>
              </a:rPr>
              <a:t>before</a:t>
            </a:r>
            <a:r>
              <a:rPr b="0" lang="en-US" sz="1200" spc="-1" strike="noStrike">
                <a:solidFill>
                  <a:srgbClr val="000000"/>
                </a:solidFill>
                <a:latin typeface="+mn-lt"/>
                <a:ea typeface="+mn-ea"/>
              </a:rPr>
              <a:t> the update.</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If the getSnapshotBeforeUpdate() method is present, you should also include the componentDidUpdate() method, otherwise you will get an error.</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example below might seem complicated, but all it does is this:</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When the component is </a:t>
            </a:r>
            <a:r>
              <a:rPr b="0" i="1" lang="en-US" sz="1200" spc="-1" strike="noStrike">
                <a:solidFill>
                  <a:srgbClr val="000000"/>
                </a:solidFill>
                <a:latin typeface="+mn-lt"/>
                <a:ea typeface="+mn-ea"/>
              </a:rPr>
              <a:t>mounting</a:t>
            </a:r>
            <a:r>
              <a:rPr b="0" lang="en-US" sz="1200" spc="-1" strike="noStrike">
                <a:solidFill>
                  <a:srgbClr val="000000"/>
                </a:solidFill>
                <a:latin typeface="+mn-lt"/>
                <a:ea typeface="+mn-ea"/>
              </a:rPr>
              <a:t> it is rendered with the favorite color "red".</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When the component </a:t>
            </a:r>
            <a:r>
              <a:rPr b="0" i="1" lang="en-US" sz="1200" spc="-1" strike="noStrike">
                <a:solidFill>
                  <a:srgbClr val="000000"/>
                </a:solidFill>
                <a:latin typeface="+mn-lt"/>
                <a:ea typeface="+mn-ea"/>
              </a:rPr>
              <a:t>has been mounted,</a:t>
            </a:r>
            <a:r>
              <a:rPr b="0" lang="en-US" sz="1200" spc="-1" strike="noStrike">
                <a:solidFill>
                  <a:srgbClr val="000000"/>
                </a:solidFill>
                <a:latin typeface="+mn-lt"/>
                <a:ea typeface="+mn-ea"/>
              </a:rPr>
              <a:t> a timer changes the state, and after one second, the favorite color becomes "yellow".</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This action triggers the </a:t>
            </a:r>
            <a:r>
              <a:rPr b="0" i="1" lang="en-US" sz="1200" spc="-1" strike="noStrike">
                <a:solidFill>
                  <a:srgbClr val="000000"/>
                </a:solidFill>
                <a:latin typeface="+mn-lt"/>
                <a:ea typeface="+mn-ea"/>
              </a:rPr>
              <a:t>update</a:t>
            </a:r>
            <a:r>
              <a:rPr b="0" lang="en-US" sz="1200" spc="-1" strike="noStrike">
                <a:solidFill>
                  <a:srgbClr val="000000"/>
                </a:solidFill>
                <a:latin typeface="+mn-lt"/>
                <a:ea typeface="+mn-ea"/>
              </a:rPr>
              <a:t> phase, and since this component has a getSnapshotBeforeUpdate() method, this method is executed, and writes a message to the empty DIV1 element.</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Then the componentDidUpdate() method is executed and writes a message in the empty DIV2 element:</a:t>
            </a:r>
            <a:endParaRPr b="0" lang="en-US" sz="1200" spc="-1" strike="noStrike">
              <a:latin typeface="Arial"/>
            </a:endParaRPr>
          </a:p>
          <a:p>
            <a:pPr>
              <a:lnSpc>
                <a:spcPct val="100000"/>
              </a:lnSpc>
              <a:buNone/>
              <a:tabLst>
                <a:tab algn="l" pos="0"/>
              </a:tabLst>
            </a:pPr>
            <a:br>
              <a:rPr sz="2000"/>
            </a:br>
            <a:r>
              <a:rPr b="0" lang="en-US" sz="2000" spc="-1" strike="noStrike">
                <a:latin typeface="+mn-lt"/>
                <a:ea typeface="+mn-ea"/>
              </a:rPr>
              <a:t>class Header extends React.Component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constructor(props)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super(props);</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this.state = {favoritecolor: "red"};</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componentDidMount()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setTimeout(() =&gt;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this.setState({favoritecolor: "yellow"})</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 1000)</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getSnapshotBeforeUpdate(prevProps, prevState)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document.getElementById("div1").innerHTML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"Before the update, the favorite was " + prevState.favoritecolor;</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componentDidUpdate()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document.getElementById("div2").innerHTML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"The updated favorite is " + this.state.favoritecolor;</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render()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return (</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&lt;div&gt;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&lt;h1&gt;My Favorite Color is {this.state.favoritecolor}&lt;/h1&gt;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&lt;div id="div1"&gt;&lt;/div&gt;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&lt;div id="div2"&gt;&lt;/div&gt;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&lt;/div&gt;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  </a:t>
            </a:r>
            <a:r>
              <a:rPr b="0" lang="en-US" sz="2000" spc="-1" strike="noStrike">
                <a:latin typeface="+mn-lt"/>
                <a:ea typeface="+mn-ea"/>
              </a:rPr>
              <a:t>}</a:t>
            </a:r>
            <a:endParaRPr b="0" lang="en-US" sz="2000" spc="-1" strike="noStrike">
              <a:latin typeface="Arial"/>
            </a:endParaRPr>
          </a:p>
          <a:p>
            <a:pPr>
              <a:lnSpc>
                <a:spcPct val="100000"/>
              </a:lnSpc>
              <a:buNone/>
              <a:tabLst>
                <a:tab algn="l" pos="0"/>
              </a:tabLst>
            </a:pPr>
            <a:r>
              <a:rPr b="0" lang="en-US" sz="2000" spc="-1" strike="noStrike">
                <a:latin typeface="+mn-lt"/>
                <a:ea typeface="+mn-ea"/>
              </a:rPr>
              <a: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mn-lt"/>
                <a:ea typeface="+mn-ea"/>
              </a:rPr>
              <a:t>ReactDOM.render(&lt;Header /&gt;, document.getElementById('root'));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1" lang="en-US" sz="1200" spc="-1" strike="noStrike">
                <a:solidFill>
                  <a:srgbClr val="000000"/>
                </a:solidFill>
                <a:latin typeface="+mn-lt"/>
                <a:ea typeface="+mn-ea"/>
              </a:rPr>
              <a:t>componentDidUpdate</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componentDidUpdate method is called after the component is updated in the DOM.</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example below might seem complicated, but all it does is this:</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When the component is </a:t>
            </a:r>
            <a:r>
              <a:rPr b="0" i="1" lang="en-US" sz="1200" spc="-1" strike="noStrike">
                <a:solidFill>
                  <a:srgbClr val="000000"/>
                </a:solidFill>
                <a:latin typeface="+mn-lt"/>
                <a:ea typeface="+mn-ea"/>
              </a:rPr>
              <a:t>mounting</a:t>
            </a:r>
            <a:r>
              <a:rPr b="0" lang="en-US" sz="1200" spc="-1" strike="noStrike">
                <a:solidFill>
                  <a:srgbClr val="000000"/>
                </a:solidFill>
                <a:latin typeface="+mn-lt"/>
                <a:ea typeface="+mn-ea"/>
              </a:rPr>
              <a:t> it is rendered with the favorite color "red".</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When the component </a:t>
            </a:r>
            <a:r>
              <a:rPr b="0" i="1" lang="en-US" sz="1200" spc="-1" strike="noStrike">
                <a:solidFill>
                  <a:srgbClr val="000000"/>
                </a:solidFill>
                <a:latin typeface="+mn-lt"/>
                <a:ea typeface="+mn-ea"/>
              </a:rPr>
              <a:t>has been mounted,</a:t>
            </a:r>
            <a:r>
              <a:rPr b="0" lang="en-US" sz="1200" spc="-1" strike="noStrike">
                <a:solidFill>
                  <a:srgbClr val="000000"/>
                </a:solidFill>
                <a:latin typeface="+mn-lt"/>
                <a:ea typeface="+mn-ea"/>
              </a:rPr>
              <a:t> a timer changes the state, and the color becomes "yellow".</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This action triggers the </a:t>
            </a:r>
            <a:r>
              <a:rPr b="0" i="1" lang="en-US" sz="1200" spc="-1" strike="noStrike">
                <a:solidFill>
                  <a:srgbClr val="000000"/>
                </a:solidFill>
                <a:latin typeface="+mn-lt"/>
                <a:ea typeface="+mn-ea"/>
              </a:rPr>
              <a:t>update</a:t>
            </a:r>
            <a:r>
              <a:rPr b="0" lang="en-US" sz="1200" spc="-1" strike="noStrike">
                <a:solidFill>
                  <a:srgbClr val="000000"/>
                </a:solidFill>
                <a:latin typeface="+mn-lt"/>
                <a:ea typeface="+mn-ea"/>
              </a:rPr>
              <a:t> phase, and since this component has a componentDidUpdate method, this method is executed and writes a message in the empty DIV element:</a:t>
            </a:r>
            <a:endParaRPr b="0" lang="en-US" sz="1200" spc="-1" strike="noStrike">
              <a:latin typeface="Arial"/>
            </a:endParaRPr>
          </a:p>
          <a:p>
            <a:pPr>
              <a:lnSpc>
                <a:spcPct val="100000"/>
              </a:lnSpc>
              <a:buNone/>
              <a:tabLst>
                <a:tab algn="l" pos="0"/>
              </a:tabLst>
            </a:pPr>
            <a:br>
              <a:rPr sz="1200"/>
            </a:br>
            <a:r>
              <a:rPr b="0" lang="en-US" sz="1200" spc="-1" strike="noStrike">
                <a:solidFill>
                  <a:srgbClr val="000000"/>
                </a:solidFill>
                <a:latin typeface="+mn-lt"/>
                <a:ea typeface="+mn-ea"/>
              </a:rPr>
              <a:t>class Header extends React.Component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constructor(props)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super(props);</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this.state = {favoritecolor: "red"};</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componentDidMount()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setTimeout(() =&gt;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this.setState({favoritecolor: "yellow"})</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 1000)</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componentDidUpdate()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document.getElementById("mydiv").innerHTML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updated favorite is " + this.state.favoritecolor;</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render()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&lt;h1&gt;My Favorite Color is {this.state.favoritecolor}&lt;/h1&gt;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 id="mydiv"&gt;&lt;/div&gt;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ReactDOM.render(&lt;Header /&gt;, document.getElementById('root'));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361"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5A4D99A-859E-469A-96E5-B3F79E5ED409}"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685800" y="1143000"/>
            <a:ext cx="5486040" cy="3085920"/>
          </a:xfrm>
          <a:prstGeom prst="rect">
            <a:avLst/>
          </a:prstGeom>
          <a:ln w="0">
            <a:noFill/>
          </a:ln>
        </p:spPr>
      </p:sp>
      <p:sp>
        <p:nvSpPr>
          <p:cNvPr id="363"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1" lang="en-US" sz="1200" spc="-1" strike="noStrike">
                <a:solidFill>
                  <a:srgbClr val="000000"/>
                </a:solidFill>
                <a:latin typeface="+mn-lt"/>
                <a:ea typeface="+mn-ea"/>
              </a:rPr>
              <a:t>componentWillUnmount</a:t>
            </a:r>
            <a:endParaRPr b="0" lang="en-US" sz="1200" spc="-1" strike="noStrike">
              <a:latin typeface="Arial"/>
            </a:endParaRPr>
          </a:p>
          <a:p>
            <a:pPr marL="171360" indent="-171360">
              <a:lnSpc>
                <a:spcPct val="100000"/>
              </a:lnSpc>
              <a:buClr>
                <a:srgbClr val="000000"/>
              </a:buClr>
              <a:buFont typeface="Arial"/>
              <a:buChar char="•"/>
              <a:tabLst>
                <a:tab algn="l" pos="0"/>
              </a:tabLst>
            </a:pPr>
            <a:r>
              <a:rPr b="0" lang="en-US" sz="1200" spc="-1" strike="noStrike">
                <a:solidFill>
                  <a:srgbClr val="000000"/>
                </a:solidFill>
                <a:latin typeface="+mn-lt"/>
                <a:ea typeface="+mn-ea"/>
              </a:rPr>
              <a:t>The componentWillUnmount method is called when the component is about to be removed from the DOM.</a:t>
            </a:r>
            <a:endParaRPr b="0" lang="en-US" sz="1200" spc="-1" strike="noStrike">
              <a:latin typeface="Arial"/>
            </a:endParaRPr>
          </a:p>
          <a:p>
            <a:pPr>
              <a:lnSpc>
                <a:spcPct val="100000"/>
              </a:lnSpc>
              <a:buNone/>
              <a:tabLst>
                <a:tab algn="l" pos="0"/>
              </a:tabLst>
            </a:pPr>
            <a:br>
              <a:rPr sz="1200"/>
            </a:br>
            <a:r>
              <a:rPr b="0" lang="en-US" sz="1200" spc="-1" strike="noStrike">
                <a:solidFill>
                  <a:srgbClr val="000000"/>
                </a:solidFill>
                <a:latin typeface="+mn-lt"/>
                <a:ea typeface="+mn-ea"/>
              </a:rPr>
              <a:t>class Container extends React.Component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constructor(props)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super(props);</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this.state = {show: true};</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delHeader = () =&gt;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this.setState({show: false});</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render()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let myheader;</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if (this.state.show)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myheader = &lt;Child /&gt;;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{myheader}</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&lt;button type="button" onClick={this.delHeader}&gt;Delete Header&lt;/button&gt;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&lt;/div&gt;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class Child extends React.Component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componentWillUnmount()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alert("The component named Header is about to be unmounted.");</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render()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return (</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&lt;h1&gt;Hello World!&lt;/h1&gt;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1200" spc="-1" strike="noStrike">
                <a:solidFill>
                  <a:srgbClr val="000000"/>
                </a:solidFill>
                <a:latin typeface="+mn-lt"/>
                <a:ea typeface="+mn-ea"/>
              </a:rPr>
              <a:t>ReactDOM.render(&lt;Container /&gt;, document.getElementById('root'));</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364"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D4154A8-BFF2-4439-ACAE-AA8B641473D7}"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685800" y="1143000"/>
            <a:ext cx="5486040" cy="3085920"/>
          </a:xfrm>
          <a:prstGeom prst="rect">
            <a:avLst/>
          </a:prstGeom>
          <a:ln w="0">
            <a:noFill/>
          </a:ln>
        </p:spPr>
      </p:sp>
      <p:sp>
        <p:nvSpPr>
          <p:cNvPr id="36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The first value, color, is our current state.</a:t>
            </a:r>
            <a:endParaRPr b="0" lang="en-US" sz="1200" spc="-1" strike="noStrike">
              <a:latin typeface="Arial"/>
            </a:endParaRPr>
          </a:p>
          <a:p>
            <a:pPr marL="216000" indent="-216000">
              <a:lnSpc>
                <a:spcPct val="100000"/>
              </a:lnSpc>
              <a:buNone/>
            </a:pPr>
            <a:r>
              <a:rPr b="0" lang="en-US" sz="1200" spc="-1" strike="noStrike">
                <a:solidFill>
                  <a:srgbClr val="000000"/>
                </a:solidFill>
                <a:latin typeface="+mn-lt"/>
                <a:ea typeface="+mn-ea"/>
              </a:rPr>
              <a:t>The second value, setColor, is the function that is used to update our state.</a:t>
            </a:r>
            <a:endParaRPr b="0" lang="en-US" sz="1200" spc="-1" strike="noStrike">
              <a:latin typeface="Arial"/>
            </a:endParaRPr>
          </a:p>
        </p:txBody>
      </p:sp>
      <p:sp>
        <p:nvSpPr>
          <p:cNvPr id="367"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7DEFF2A-34F8-4AF1-BB07-36BF7A73F62F}"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6040" cy="3085920"/>
          </a:xfrm>
          <a:prstGeom prst="rect">
            <a:avLst/>
          </a:prstGeom>
          <a:ln w="0">
            <a:noFill/>
          </a:ln>
        </p:spPr>
      </p:sp>
      <p:sp>
        <p:nvSpPr>
          <p:cNvPr id="33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Create React App is </a:t>
            </a:r>
            <a:r>
              <a:rPr b="1" lang="en-US" sz="1200" spc="-1" strike="noStrike">
                <a:solidFill>
                  <a:srgbClr val="000000"/>
                </a:solidFill>
                <a:latin typeface="+mn-lt"/>
                <a:ea typeface="+mn-ea"/>
              </a:rPr>
              <a:t>a comfortable environment for learning React, and is the best way to start building a new single-page application in React</a:t>
            </a:r>
            <a:r>
              <a:rPr b="0" lang="en-US" sz="1200" spc="-1" strike="noStrike">
                <a:solidFill>
                  <a:srgbClr val="000000"/>
                </a:solidFill>
                <a:latin typeface="+mn-lt"/>
                <a:ea typeface="+mn-ea"/>
              </a:rPr>
              <a:t>. It sets up your development environment so that you can use the latest JavaScript features, provides a nice developer experience, and optimizes your app for production.</a:t>
            </a:r>
            <a:endParaRPr b="0" lang="en-US" sz="1200" spc="-1" strike="noStrike">
              <a:latin typeface="Arial"/>
            </a:endParaRPr>
          </a:p>
          <a:p>
            <a:pPr marL="216000" indent="-216000">
              <a:lnSpc>
                <a:spcPct val="100000"/>
              </a:lnSpc>
              <a:buNone/>
            </a:pPr>
            <a:br>
              <a:rPr sz="1200"/>
            </a:br>
            <a:endParaRPr b="0" lang="en-US" sz="1200" spc="-1" strike="noStrike">
              <a:latin typeface="Arial"/>
            </a:endParaRPr>
          </a:p>
        </p:txBody>
      </p:sp>
      <p:sp>
        <p:nvSpPr>
          <p:cNvPr id="337"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BBAFA53-1830-4017-80F1-A0C214140565}" type="slidenum">
              <a:rPr b="0" lang="en-US" sz="1200" spc="-1" strike="noStrike">
                <a:solidFill>
                  <a:srgbClr val="000000"/>
                </a:solidFill>
                <a:latin typeface="+mn-lt"/>
                <a:ea typeface="+mn-ea"/>
              </a:rPr>
              <a:t>88</a:t>
            </a:fld>
            <a:endParaRPr b="0" lang="en-US" sz="12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685800" y="1143000"/>
            <a:ext cx="5486040" cy="3085920"/>
          </a:xfrm>
          <a:prstGeom prst="rect">
            <a:avLst/>
          </a:prstGeom>
          <a:ln w="0">
            <a:noFill/>
          </a:ln>
        </p:spPr>
      </p:sp>
      <p:sp>
        <p:nvSpPr>
          <p:cNvPr id="36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solidFill>
                  <a:srgbClr val="000000"/>
                </a:solidFill>
                <a:latin typeface="Verdana"/>
              </a:rPr>
              <a:t>We wrap our content first with &lt;BrowserRouter&gt;.</a:t>
            </a:r>
            <a:endParaRPr b="0" lang="en-US" sz="2000" spc="-1" strike="noStrike">
              <a:latin typeface="Arial"/>
            </a:endParaRPr>
          </a:p>
          <a:p>
            <a:pPr marL="216000" indent="-216000">
              <a:lnSpc>
                <a:spcPct val="100000"/>
              </a:lnSpc>
              <a:buNone/>
            </a:pPr>
            <a:r>
              <a:rPr b="0" lang="en-US" sz="2000" spc="-1" strike="noStrike">
                <a:solidFill>
                  <a:srgbClr val="000000"/>
                </a:solidFill>
                <a:latin typeface="Verdana"/>
              </a:rPr>
              <a:t>Then we define our &lt;Routes&gt;. An application can have multiple &lt;Routes&gt;. Our basic example only uses one.</a:t>
            </a:r>
            <a:endParaRPr b="0" lang="en-US" sz="2000" spc="-1" strike="noStrike">
              <a:latin typeface="Arial"/>
            </a:endParaRPr>
          </a:p>
          <a:p>
            <a:pPr marL="216000" indent="-216000">
              <a:lnSpc>
                <a:spcPct val="100000"/>
              </a:lnSpc>
              <a:buNone/>
            </a:pPr>
            <a:r>
              <a:rPr b="0" lang="en-US" sz="2000" spc="-1" strike="noStrike">
                <a:solidFill>
                  <a:srgbClr val="000000"/>
                </a:solidFill>
                <a:latin typeface="Verdana"/>
              </a:rPr>
              <a:t>&lt;Route&gt;s can be nested. The first &lt;Route&gt; has a path of / and renders the Layout component.</a:t>
            </a:r>
            <a:endParaRPr b="0" lang="en-US" sz="2000" spc="-1" strike="noStrike">
              <a:latin typeface="Arial"/>
            </a:endParaRPr>
          </a:p>
          <a:p>
            <a:pPr marL="216000" indent="-216000">
              <a:lnSpc>
                <a:spcPct val="100000"/>
              </a:lnSpc>
              <a:buNone/>
            </a:pPr>
            <a:r>
              <a:rPr b="0" lang="en-US" sz="2000" spc="-1" strike="noStrike">
                <a:solidFill>
                  <a:srgbClr val="000000"/>
                </a:solidFill>
                <a:latin typeface="Verdana"/>
              </a:rPr>
              <a:t>The nested &lt;Route&gt;s inherit and add to the parent route. So the blogs path is combined with the parent and becomes /blogs.</a:t>
            </a:r>
            <a:endParaRPr b="0" lang="en-US" sz="2000" spc="-1" strike="noStrike">
              <a:latin typeface="Arial"/>
            </a:endParaRPr>
          </a:p>
          <a:p>
            <a:pPr marL="216000" indent="-216000">
              <a:lnSpc>
                <a:spcPct val="100000"/>
              </a:lnSpc>
              <a:buNone/>
            </a:pPr>
            <a:r>
              <a:rPr b="0" lang="en-US" sz="2000" spc="-1" strike="noStrike">
                <a:solidFill>
                  <a:srgbClr val="000000"/>
                </a:solidFill>
                <a:latin typeface="Verdana"/>
              </a:rPr>
              <a:t>The Home component route does not have a path but has an index attribute. That specifies this route as the default route for the parent route, which is /.</a:t>
            </a:r>
            <a:endParaRPr b="0" lang="en-US" sz="2000" spc="-1" strike="noStrike">
              <a:latin typeface="Arial"/>
            </a:endParaRPr>
          </a:p>
          <a:p>
            <a:pPr marL="216000" indent="-216000">
              <a:lnSpc>
                <a:spcPct val="100000"/>
              </a:lnSpc>
              <a:buNone/>
            </a:pPr>
            <a:r>
              <a:rPr b="0" lang="en-US" sz="2000" spc="-1" strike="noStrike">
                <a:solidFill>
                  <a:srgbClr val="000000"/>
                </a:solidFill>
                <a:latin typeface="Verdana"/>
              </a:rPr>
              <a:t>Setting the path to * will act as a catch-all for any undefined URLs. This is great for a 404 error page.</a:t>
            </a:r>
            <a:endParaRPr b="0" lang="en-US" sz="2000" spc="-1" strike="noStrike">
              <a:latin typeface="Arial"/>
            </a:endParaRPr>
          </a:p>
        </p:txBody>
      </p:sp>
      <p:sp>
        <p:nvSpPr>
          <p:cNvPr id="370"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62914A30-CAA1-45AA-8DF6-D328E4CDB69F}"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6F353A68-385C-4FB4-8603-74E04617DB02}"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8603D71-DC32-4F2E-B750-469E0907E180}"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327BCABB-EB78-4C7E-B770-0C91842BD484}"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7E540986-C8BD-427C-A1D7-1F44C75D65B1}"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121BC523-D9EC-45B9-831D-CE792B978EDD}"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5A88F4E1-C5B4-4FA6-94C7-0948AAD42EDE}"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CD16621-C1DB-4B83-B4B1-5DFC7176B130}"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C52A960-8DEF-432C-8742-5A382A2067A7}"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1A0DC17B-078F-4C44-8ACB-99BF3F5E5C5B}"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3B35342C-F944-42C7-9F5B-F4D0A3769B65}"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5C530B6A-457E-4D03-AB33-33E6CDEA9491}"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A3CEEFE-818E-4FBC-80C1-15094BFA3405}"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CDF02D5-0E7F-4860-B07B-74E9B12DBE0E}"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F8587BD-8BDD-4B86-8D68-3ADF790A684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0DC0AF2-38E0-45C2-8916-C2CFC3A703C0}"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E16E7219-A762-4ABE-BAB5-65CF52737D55}"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61EA7530-0CEF-4EEA-BECB-D8C3B4A0C635}"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80C68C6-6912-467B-8988-88CCE363950D}"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CF6E54F-FC88-4AA4-B394-BED865FADC87}"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01AB002-6562-429A-A711-A69F26ACDFEE}"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BFF9BA9-3877-4923-9872-5950D2BD2629}"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1AAA93B-1699-4257-8D39-97383E1FC69A}"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ABFE933-3227-454C-802D-0270E51EDC3D}"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65CA4C5-DD05-42FF-9F20-9126170C54EB}"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Click to edit Master </a:t>
            </a:r>
            <a:r>
              <a:rPr b="0" lang="en-US" sz="6000" spc="-1" strike="noStrike">
                <a:solidFill>
                  <a:srgbClr val="000000"/>
                </a:solidFill>
                <a:latin typeface="Calibri Light"/>
              </a:rPr>
              <a:t>title style</a:t>
            </a:r>
            <a:endParaRPr b="0" lang="en-US" sz="6000" spc="-1" strike="noStrike">
              <a:solidFill>
                <a:srgbClr val="000000"/>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326874C6-964B-4729-BEDB-6AEBE2946FE3}"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9E5C58E5-FDD2-431E-9245-7E0832584A45}"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1.gif"/><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63.gif"/><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64.gif"/><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3.xml"/><Relationship Id="rId4"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React</a:t>
            </a:r>
            <a:endParaRPr b="0" lang="en-US" sz="6000" spc="-1" strike="noStrike">
              <a:solidFill>
                <a:srgbClr val="000000"/>
              </a:solidFill>
              <a:latin typeface="Calibri"/>
            </a:endParaRPr>
          </a:p>
        </p:txBody>
      </p:sp>
      <p:sp>
        <p:nvSpPr>
          <p:cNvPr id="89"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lnSpc>
                <a:spcPct val="90000"/>
              </a:lnSpc>
              <a:spcBef>
                <a:spcPts val="1001"/>
              </a:spcBef>
              <a:buNone/>
              <a:tabLst>
                <a:tab algn="l" pos="0"/>
              </a:tabLst>
            </a:pPr>
            <a:r>
              <a:rPr b="0" lang="en-US" sz="2400" spc="-1" strike="noStrike">
                <a:solidFill>
                  <a:srgbClr val="000000"/>
                </a:solidFill>
                <a:latin typeface="Calibri"/>
              </a:rPr>
              <a:t>Nisar Ahmed Siddiqui</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React Basics</a:t>
            </a:r>
            <a:endParaRPr b="0" lang="en-US" sz="6000" spc="-1" strike="noStrike">
              <a:solidFill>
                <a:srgbClr val="000000"/>
              </a:solidFill>
              <a:latin typeface="Calibri"/>
            </a:endParaRPr>
          </a:p>
        </p:txBody>
      </p:sp>
      <p:sp>
        <p:nvSpPr>
          <p:cNvPr id="112"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Hello World React Application</a:t>
            </a:r>
            <a:endParaRPr b="0" lang="en-US" sz="4400" spc="-1" strike="noStrike">
              <a:solidFill>
                <a:srgbClr val="000000"/>
              </a:solidFill>
              <a:latin typeface="Calibri"/>
            </a:endParaRPr>
          </a:p>
        </p:txBody>
      </p:sp>
      <p:sp>
        <p:nvSpPr>
          <p:cNvPr id="114"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Inside the </a:t>
            </a:r>
            <a:r>
              <a:rPr b="0" lang="en-US" sz="2800" spc="-1" strike="noStrike">
                <a:solidFill>
                  <a:srgbClr val="c00000"/>
                </a:solidFill>
                <a:latin typeface="Calibri"/>
              </a:rPr>
              <a:t>src </a:t>
            </a:r>
            <a:r>
              <a:rPr b="0" lang="en-US" sz="2800" spc="-1" strike="noStrike">
                <a:solidFill>
                  <a:srgbClr val="000000"/>
                </a:solidFill>
                <a:latin typeface="Calibri"/>
              </a:rPr>
              <a:t>folder there is a file called </a:t>
            </a:r>
            <a:r>
              <a:rPr b="0" lang="en-US" sz="2800" spc="-1" strike="noStrike">
                <a:solidFill>
                  <a:srgbClr val="c00000"/>
                </a:solidFill>
                <a:latin typeface="Calibri"/>
              </a:rPr>
              <a:t>App.js</a:t>
            </a:r>
            <a:r>
              <a:rPr b="0" lang="en-US" sz="2800" spc="-1" strike="noStrike">
                <a:solidFill>
                  <a:srgbClr val="000000"/>
                </a:solidFill>
                <a:latin typeface="Calibri"/>
              </a:rPr>
              <a:t>: lets modify that, remove all the content and replace with the following:</a:t>
            </a:r>
            <a:endParaRPr b="0" lang="en-US" sz="2800" spc="-1" strike="noStrike">
              <a:solidFill>
                <a:srgbClr val="000000"/>
              </a:solidFill>
              <a:latin typeface="Calibri"/>
            </a:endParaRPr>
          </a:p>
        </p:txBody>
      </p:sp>
      <p:pic>
        <p:nvPicPr>
          <p:cNvPr id="115" name="Picture 3" descr=""/>
          <p:cNvPicPr/>
          <p:nvPr/>
        </p:nvPicPr>
        <p:blipFill>
          <a:blip r:embed="rId1"/>
          <a:stretch/>
        </p:blipFill>
        <p:spPr>
          <a:xfrm>
            <a:off x="1533600" y="2882520"/>
            <a:ext cx="4365000" cy="2214000"/>
          </a:xfrm>
          <a:prstGeom prst="rect">
            <a:avLst/>
          </a:prstGeom>
          <a:ln w="0">
            <a:noFill/>
          </a:ln>
        </p:spPr>
      </p:pic>
      <p:pic>
        <p:nvPicPr>
          <p:cNvPr id="116" name="Picture 2" descr="https://www.w3schools.com/REACT/screenshot_helloworld.png"/>
          <p:cNvPicPr/>
          <p:nvPr/>
        </p:nvPicPr>
        <p:blipFill>
          <a:blip r:embed="rId2"/>
          <a:stretch/>
        </p:blipFill>
        <p:spPr>
          <a:xfrm>
            <a:off x="6095880" y="2815920"/>
            <a:ext cx="4703040" cy="34956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Lets start from scratch</a:t>
            </a:r>
            <a:endParaRPr b="0" lang="en-US" sz="4400" spc="-1" strike="noStrike">
              <a:solidFill>
                <a:srgbClr val="000000"/>
              </a:solidFill>
              <a:latin typeface="Calibri"/>
            </a:endParaRPr>
          </a:p>
        </p:txBody>
      </p:sp>
      <p:sp>
        <p:nvSpPr>
          <p:cNvPr id="11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Remove all the files from src folder, except </a:t>
            </a:r>
            <a:r>
              <a:rPr b="0" lang="en-US" sz="2800" spc="-1" strike="noStrike">
                <a:solidFill>
                  <a:srgbClr val="c00000"/>
                </a:solidFill>
                <a:latin typeface="Calibri"/>
              </a:rPr>
              <a:t>index.js</a:t>
            </a:r>
            <a:r>
              <a:rPr b="0" lang="en-US" sz="2800" spc="-1" strike="noStrike">
                <a:solidFill>
                  <a:srgbClr val="000000"/>
                </a:solidFill>
                <a:latin typeface="Calibri"/>
              </a:rPr>
              <a:t>, and modify its content:</a:t>
            </a:r>
            <a:endParaRPr b="0" lang="en-US" sz="2800" spc="-1" strike="noStrike">
              <a:solidFill>
                <a:srgbClr val="000000"/>
              </a:solidFill>
              <a:latin typeface="Calibri"/>
            </a:endParaRPr>
          </a:p>
        </p:txBody>
      </p:sp>
      <p:pic>
        <p:nvPicPr>
          <p:cNvPr id="119" name="Picture 3" descr=""/>
          <p:cNvPicPr/>
          <p:nvPr/>
        </p:nvPicPr>
        <p:blipFill>
          <a:blip r:embed="rId1"/>
          <a:stretch/>
        </p:blipFill>
        <p:spPr>
          <a:xfrm>
            <a:off x="1231200" y="2825280"/>
            <a:ext cx="6130800" cy="18903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React Render HTML</a:t>
            </a:r>
            <a:endParaRPr b="0" lang="en-US" sz="4400" spc="-1" strike="noStrike">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React's goal is in many ways to render HTML in a web page.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renders HTML to the web page by using a function called </a:t>
            </a:r>
            <a:r>
              <a:rPr b="0" lang="en-US" sz="2800" spc="-1" strike="noStrike">
                <a:solidFill>
                  <a:srgbClr val="c00000"/>
                </a:solidFill>
                <a:latin typeface="Calibri"/>
              </a:rPr>
              <a:t>ReactDOM.render()</a:t>
            </a:r>
            <a:r>
              <a:rPr b="0" lang="en-US" sz="2800" spc="-1" strike="noStrike">
                <a:solidFill>
                  <a:srgbClr val="000000"/>
                </a:solidFill>
                <a:latin typeface="Calibri"/>
              </a:rPr>
              <a: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The Render Function</a:t>
            </a:r>
            <a:endParaRPr b="0" lang="en-US" sz="4400" spc="-1" strike="noStrike">
              <a:solidFill>
                <a:srgbClr val="000000"/>
              </a:solidFill>
              <a:latin typeface="Calibri"/>
            </a:endParaRPr>
          </a:p>
        </p:txBody>
      </p:sp>
      <p:sp>
        <p:nvSpPr>
          <p:cNvPr id="123" name="PlaceHolder 2"/>
          <p:cNvSpPr>
            <a:spLocks noGrp="1"/>
          </p:cNvSpPr>
          <p:nvPr>
            <p:ph/>
          </p:nvPr>
        </p:nvSpPr>
        <p:spPr>
          <a:xfrm>
            <a:off x="838080" y="1825560"/>
            <a:ext cx="10515240" cy="4350960"/>
          </a:xfrm>
          <a:prstGeom prst="rect">
            <a:avLst/>
          </a:prstGeom>
          <a:noFill/>
          <a:ln w="0">
            <a:noFill/>
          </a:ln>
        </p:spPr>
        <p:txBody>
          <a:bodyPr anchor="t">
            <a:normAutofit fontScale="98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a:t>
            </a:r>
            <a:r>
              <a:rPr b="0" lang="en-US" sz="2800" spc="-1" strike="noStrike">
                <a:solidFill>
                  <a:srgbClr val="c00000"/>
                </a:solidFill>
                <a:latin typeface="Calibri"/>
              </a:rPr>
              <a:t>ReactDOM.render()</a:t>
            </a:r>
            <a:r>
              <a:rPr b="0" lang="en-US" sz="2800" spc="-1" strike="noStrike">
                <a:solidFill>
                  <a:srgbClr val="000000"/>
                </a:solidFill>
                <a:latin typeface="Calibri"/>
              </a:rPr>
              <a:t> function takes two arguments, HTML code and an HTML element.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purpose of the function is to display the specified HTML code inside the specified HTML element.</a:t>
            </a:r>
            <a:endParaRPr b="0" lang="en-US" sz="2800" spc="-1" strike="noStrike">
              <a:solidFill>
                <a:srgbClr val="000000"/>
              </a:solidFill>
              <a:latin typeface="Calibri"/>
            </a:endParaRPr>
          </a:p>
          <a:p>
            <a:pPr algn="ctr">
              <a:lnSpc>
                <a:spcPct val="90000"/>
              </a:lnSpc>
              <a:spcBef>
                <a:spcPts val="1001"/>
              </a:spcBef>
              <a:buNone/>
              <a:tabLst>
                <a:tab algn="l" pos="0"/>
              </a:tabLst>
            </a:pPr>
            <a:r>
              <a:rPr b="1" lang="en-US" sz="2800" spc="-1" strike="noStrike">
                <a:solidFill>
                  <a:srgbClr val="000000"/>
                </a:solidFill>
                <a:latin typeface="Calibri"/>
              </a:rPr>
              <a:t>But render where?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There is another folder in the root directory of our React project, named "</a:t>
            </a:r>
            <a:r>
              <a:rPr b="0" lang="en-US" sz="2800" spc="-1" strike="noStrike">
                <a:solidFill>
                  <a:srgbClr val="c00000"/>
                </a:solidFill>
                <a:latin typeface="Calibri"/>
              </a:rPr>
              <a:t>public</a:t>
            </a:r>
            <a:r>
              <a:rPr b="0" lang="en-US" sz="2800" spc="-1" strike="noStrike">
                <a:solidFill>
                  <a:srgbClr val="000000"/>
                </a:solidFill>
                <a:latin typeface="Calibri"/>
              </a:rPr>
              <a:t>". In this folder, there is an index.html file.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If we analyze the code inside the index.html, we can notice there is a single div:</a:t>
            </a:r>
            <a:endParaRPr b="0" lang="en-US" sz="2800" spc="-1" strike="noStrike">
              <a:solidFill>
                <a:srgbClr val="000000"/>
              </a:solidFill>
              <a:latin typeface="Calibri"/>
            </a:endParaRPr>
          </a:p>
        </p:txBody>
      </p:sp>
      <p:pic>
        <p:nvPicPr>
          <p:cNvPr id="124" name="Picture 3" descr=""/>
          <p:cNvPicPr/>
          <p:nvPr/>
        </p:nvPicPr>
        <p:blipFill>
          <a:blip r:embed="rId1"/>
          <a:stretch/>
        </p:blipFill>
        <p:spPr>
          <a:xfrm>
            <a:off x="3333600" y="5570640"/>
            <a:ext cx="3348720" cy="9399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Example</a:t>
            </a:r>
            <a:endParaRPr b="0" lang="en-US" sz="4400" spc="-1" strike="noStrike">
              <a:solidFill>
                <a:srgbClr val="000000"/>
              </a:solidFill>
              <a:latin typeface="Calibri"/>
            </a:endParaRPr>
          </a:p>
        </p:txBody>
      </p:sp>
      <p:sp>
        <p:nvSpPr>
          <p:cNvPr id="12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Create a variable that contains HTML code and display it in the "root" node:</a:t>
            </a:r>
            <a:endParaRPr b="0" lang="en-US" sz="2800" spc="-1" strike="noStrike">
              <a:solidFill>
                <a:srgbClr val="000000"/>
              </a:solidFill>
              <a:latin typeface="Calibri"/>
            </a:endParaRPr>
          </a:p>
        </p:txBody>
      </p:sp>
      <p:pic>
        <p:nvPicPr>
          <p:cNvPr id="127" name="Picture 3" descr=""/>
          <p:cNvPicPr/>
          <p:nvPr/>
        </p:nvPicPr>
        <p:blipFill>
          <a:blip r:embed="rId1"/>
          <a:stretch/>
        </p:blipFill>
        <p:spPr>
          <a:xfrm>
            <a:off x="1116720" y="2729520"/>
            <a:ext cx="5393880" cy="3630960"/>
          </a:xfrm>
          <a:prstGeom prst="rect">
            <a:avLst/>
          </a:prstGeom>
          <a:ln w="0">
            <a:noFill/>
          </a:ln>
        </p:spPr>
      </p:pic>
      <p:pic>
        <p:nvPicPr>
          <p:cNvPr id="128" name="Picture 4" descr=""/>
          <p:cNvPicPr/>
          <p:nvPr/>
        </p:nvPicPr>
        <p:blipFill>
          <a:blip r:embed="rId2"/>
          <a:stretch/>
        </p:blipFill>
        <p:spPr>
          <a:xfrm>
            <a:off x="6951600" y="2290680"/>
            <a:ext cx="4530240" cy="38858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The Root Node</a:t>
            </a:r>
            <a:endParaRPr b="0" lang="en-US" sz="4400" spc="-1" strike="noStrike">
              <a:solidFill>
                <a:srgbClr val="000000"/>
              </a:solidFill>
              <a:latin typeface="Calibri"/>
            </a:endParaRPr>
          </a:p>
        </p:txBody>
      </p:sp>
      <p:sp>
        <p:nvSpPr>
          <p:cNvPr id="130" name="PlaceHolder 2"/>
          <p:cNvSpPr>
            <a:spLocks noGrp="1"/>
          </p:cNvSpPr>
          <p:nvPr>
            <p:ph/>
          </p:nvPr>
        </p:nvSpPr>
        <p:spPr>
          <a:xfrm>
            <a:off x="838080" y="181728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root node is the HTML element where you want to display the result.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It is like a container for content managed by React.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It does NOT have to be a </a:t>
            </a:r>
            <a:r>
              <a:rPr b="0" lang="en-US" sz="2800" spc="-1" strike="noStrike">
                <a:solidFill>
                  <a:srgbClr val="c00000"/>
                </a:solidFill>
                <a:latin typeface="Calibri"/>
              </a:rPr>
              <a:t>&lt;div&gt; </a:t>
            </a:r>
            <a:r>
              <a:rPr b="0" lang="en-US" sz="2800" spc="-1" strike="noStrike">
                <a:solidFill>
                  <a:srgbClr val="000000"/>
                </a:solidFill>
                <a:latin typeface="Calibri"/>
              </a:rPr>
              <a:t>element and it does NOT have to have the </a:t>
            </a:r>
            <a:r>
              <a:rPr b="0" lang="en-US" sz="2800" spc="-1" strike="noStrike">
                <a:solidFill>
                  <a:srgbClr val="c00000"/>
                </a:solidFill>
                <a:latin typeface="Calibri"/>
              </a:rPr>
              <a:t>id='root':</a:t>
            </a:r>
            <a:endParaRPr b="0" lang="en-US" sz="2800" spc="-1" strike="noStrike">
              <a:solidFill>
                <a:srgbClr val="000000"/>
              </a:solidFill>
              <a:latin typeface="Calibri"/>
            </a:endParaRPr>
          </a:p>
        </p:txBody>
      </p:sp>
      <p:pic>
        <p:nvPicPr>
          <p:cNvPr id="131" name="Picture 4" descr=""/>
          <p:cNvPicPr/>
          <p:nvPr/>
        </p:nvPicPr>
        <p:blipFill>
          <a:blip r:embed="rId1"/>
          <a:stretch/>
        </p:blipFill>
        <p:spPr>
          <a:xfrm>
            <a:off x="1351440" y="4250880"/>
            <a:ext cx="7529760" cy="5497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React JSX</a:t>
            </a:r>
            <a:endParaRPr b="0" lang="en-US" sz="4400" spc="-1" strike="noStrike">
              <a:solidFill>
                <a:srgbClr val="000000"/>
              </a:solidFill>
              <a:latin typeface="Calibri"/>
            </a:endParaRPr>
          </a:p>
        </p:txBody>
      </p:sp>
      <p:sp>
        <p:nvSpPr>
          <p:cNvPr id="13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JSX stands for JavaScript XML.</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JSX allows us to write HTML in React.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JSX makes it easier to write and add HTML in React.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Coding JSX</a:t>
            </a:r>
            <a:endParaRPr b="0" lang="en-US" sz="4400" spc="-1" strike="noStrike">
              <a:solidFill>
                <a:srgbClr val="000000"/>
              </a:solidFill>
              <a:latin typeface="Calibri"/>
            </a:endParaRPr>
          </a:p>
        </p:txBody>
      </p:sp>
      <p:sp>
        <p:nvSpPr>
          <p:cNvPr id="135"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JSX allows us to write HTML elements in JavaScript and place them in the DOM without any </a:t>
            </a:r>
            <a:r>
              <a:rPr b="0" lang="en-US" sz="2800" spc="-1" strike="noStrike">
                <a:solidFill>
                  <a:srgbClr val="c00000"/>
                </a:solidFill>
                <a:latin typeface="Calibri"/>
              </a:rPr>
              <a:t>createElement()</a:t>
            </a:r>
            <a:r>
              <a:rPr b="0" lang="en-US" sz="2800" spc="-1" strike="noStrike">
                <a:solidFill>
                  <a:srgbClr val="000000"/>
                </a:solidFill>
                <a:latin typeface="Calibri"/>
              </a:rPr>
              <a:t>  and/or </a:t>
            </a:r>
            <a:r>
              <a:rPr b="0" lang="en-US" sz="2800" spc="-1" strike="noStrike">
                <a:solidFill>
                  <a:srgbClr val="c00000"/>
                </a:solidFill>
                <a:latin typeface="Calibri"/>
              </a:rPr>
              <a:t>appendChild()</a:t>
            </a:r>
            <a:r>
              <a:rPr b="0" lang="en-US" sz="2800" spc="-1" strike="noStrike">
                <a:solidFill>
                  <a:srgbClr val="000000"/>
                </a:solidFill>
                <a:latin typeface="Calibri"/>
              </a:rPr>
              <a:t> methods.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JSX converts HTML tags into react elements.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Here are two examples. The first uses JSX and the second does not:</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136" name="Picture 3" descr=""/>
          <p:cNvPicPr/>
          <p:nvPr/>
        </p:nvPicPr>
        <p:blipFill>
          <a:blip r:embed="rId1"/>
          <a:stretch/>
        </p:blipFill>
        <p:spPr>
          <a:xfrm>
            <a:off x="1829520" y="5919120"/>
            <a:ext cx="8532360" cy="515520"/>
          </a:xfrm>
          <a:prstGeom prst="rect">
            <a:avLst/>
          </a:prstGeom>
          <a:ln w="0">
            <a:noFill/>
          </a:ln>
        </p:spPr>
      </p:pic>
      <p:pic>
        <p:nvPicPr>
          <p:cNvPr id="137" name="Picture 4" descr=""/>
          <p:cNvPicPr/>
          <p:nvPr/>
        </p:nvPicPr>
        <p:blipFill>
          <a:blip r:embed="rId2"/>
          <a:stretch/>
        </p:blipFill>
        <p:spPr>
          <a:xfrm>
            <a:off x="304200" y="4513680"/>
            <a:ext cx="5419440" cy="894960"/>
          </a:xfrm>
          <a:prstGeom prst="rect">
            <a:avLst/>
          </a:prstGeom>
          <a:ln w="0">
            <a:solidFill>
              <a:srgbClr val="5b9bd5"/>
            </a:solidFill>
          </a:ln>
        </p:spPr>
      </p:pic>
      <p:pic>
        <p:nvPicPr>
          <p:cNvPr id="138" name="Picture 5" descr=""/>
          <p:cNvPicPr/>
          <p:nvPr/>
        </p:nvPicPr>
        <p:blipFill>
          <a:blip r:embed="rId3"/>
          <a:stretch/>
        </p:blipFill>
        <p:spPr>
          <a:xfrm>
            <a:off x="6257880" y="4518720"/>
            <a:ext cx="5495400" cy="885600"/>
          </a:xfrm>
          <a:prstGeom prst="rect">
            <a:avLst/>
          </a:prstGeom>
          <a:ln w="0">
            <a:solidFill>
              <a:srgbClr val="5b9bd5"/>
            </a:solid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Expressions in JSX</a:t>
            </a:r>
            <a:endParaRPr b="0" lang="en-US" sz="4400" spc="-1" strike="noStrike">
              <a:solidFill>
                <a:srgbClr val="000000"/>
              </a:solidFill>
              <a:latin typeface="Calibri"/>
            </a:endParaRPr>
          </a:p>
        </p:txBody>
      </p:sp>
      <p:sp>
        <p:nvSpPr>
          <p:cNvPr id="14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With JSX you can write expressions inside curly </a:t>
            </a:r>
            <a:r>
              <a:rPr b="0" lang="en-US" sz="2800" spc="-1" strike="noStrike">
                <a:solidFill>
                  <a:srgbClr val="c00000"/>
                </a:solidFill>
                <a:latin typeface="Calibri"/>
              </a:rPr>
              <a:t>braces {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expression can be a React variable, or property, or any other valid JavaScript expression. </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Inserting a Large Block of HTML</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141" name="Picture 4" descr=""/>
          <p:cNvPicPr/>
          <p:nvPr/>
        </p:nvPicPr>
        <p:blipFill>
          <a:blip r:embed="rId1"/>
          <a:stretch/>
        </p:blipFill>
        <p:spPr>
          <a:xfrm>
            <a:off x="1371600" y="3638880"/>
            <a:ext cx="7447680" cy="475920"/>
          </a:xfrm>
          <a:prstGeom prst="rect">
            <a:avLst/>
          </a:prstGeom>
          <a:ln w="0">
            <a:noFill/>
          </a:ln>
        </p:spPr>
      </p:pic>
      <p:pic>
        <p:nvPicPr>
          <p:cNvPr id="142" name="Picture 5" descr=""/>
          <p:cNvPicPr/>
          <p:nvPr/>
        </p:nvPicPr>
        <p:blipFill>
          <a:blip r:embed="rId2"/>
          <a:stretch/>
        </p:blipFill>
        <p:spPr>
          <a:xfrm>
            <a:off x="1371600" y="4638600"/>
            <a:ext cx="3354480" cy="1990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R</a:t>
            </a:r>
            <a:r>
              <a:rPr b="0" lang="en-US" sz="4400" spc="-1" strike="noStrike">
                <a:solidFill>
                  <a:srgbClr val="000000"/>
                </a:solidFill>
                <a:latin typeface="Calibri Light"/>
              </a:rPr>
              <a:t>e</a:t>
            </a:r>
            <a:r>
              <a:rPr b="0" lang="en-US" sz="4400" spc="-1" strike="noStrike">
                <a:solidFill>
                  <a:srgbClr val="000000"/>
                </a:solidFill>
                <a:latin typeface="Calibri Light"/>
              </a:rPr>
              <a:t>a</a:t>
            </a:r>
            <a:r>
              <a:rPr b="0" lang="en-US" sz="4400" spc="-1" strike="noStrike">
                <a:solidFill>
                  <a:srgbClr val="000000"/>
                </a:solidFill>
                <a:latin typeface="Calibri Light"/>
              </a:rPr>
              <a:t>c</a:t>
            </a:r>
            <a:r>
              <a:rPr b="0" lang="en-US" sz="4400" spc="-1" strike="noStrike">
                <a:solidFill>
                  <a:srgbClr val="000000"/>
                </a:solidFill>
                <a:latin typeface="Calibri Light"/>
              </a:rPr>
              <a:t>t</a:t>
            </a:r>
            <a:r>
              <a:rPr b="0" lang="en-US" sz="4400" spc="-1" strike="noStrike">
                <a:solidFill>
                  <a:srgbClr val="000000"/>
                </a:solidFill>
                <a:latin typeface="Calibri Light"/>
              </a:rPr>
              <a:t> </a:t>
            </a:r>
            <a:r>
              <a:rPr b="0" lang="en-US" sz="4400" spc="-1" strike="noStrike">
                <a:solidFill>
                  <a:srgbClr val="000000"/>
                </a:solidFill>
                <a:latin typeface="Calibri Light"/>
              </a:rPr>
              <a:t>-</a:t>
            </a:r>
            <a:r>
              <a:rPr b="0" lang="en-US" sz="4400" spc="-1" strike="noStrike">
                <a:solidFill>
                  <a:srgbClr val="000000"/>
                </a:solidFill>
                <a:latin typeface="Calibri Light"/>
              </a:rPr>
              <a:t> </a:t>
            </a:r>
            <a:r>
              <a:rPr b="0" lang="en-US" sz="4400" spc="-1" strike="noStrike">
                <a:solidFill>
                  <a:srgbClr val="000000"/>
                </a:solidFill>
                <a:latin typeface="Calibri Light"/>
              </a:rPr>
              <a:t>I</a:t>
            </a:r>
            <a:r>
              <a:rPr b="0" lang="en-US" sz="4400" spc="-1" strike="noStrike">
                <a:solidFill>
                  <a:srgbClr val="000000"/>
                </a:solidFill>
                <a:latin typeface="Calibri Light"/>
              </a:rPr>
              <a:t>n</a:t>
            </a:r>
            <a:r>
              <a:rPr b="0" lang="en-US" sz="4400" spc="-1" strike="noStrike">
                <a:solidFill>
                  <a:srgbClr val="000000"/>
                </a:solidFill>
                <a:latin typeface="Calibri Light"/>
              </a:rPr>
              <a:t>t</a:t>
            </a:r>
            <a:r>
              <a:rPr b="0" lang="en-US" sz="4400" spc="-1" strike="noStrike">
                <a:solidFill>
                  <a:srgbClr val="000000"/>
                </a:solidFill>
                <a:latin typeface="Calibri Light"/>
              </a:rPr>
              <a:t>r</a:t>
            </a:r>
            <a:r>
              <a:rPr b="0" lang="en-US" sz="4400" spc="-1" strike="noStrike">
                <a:solidFill>
                  <a:srgbClr val="000000"/>
                </a:solidFill>
                <a:latin typeface="Calibri Light"/>
              </a:rPr>
              <a:t>o</a:t>
            </a:r>
            <a:r>
              <a:rPr b="0" lang="en-US" sz="4400" spc="-1" strike="noStrike">
                <a:solidFill>
                  <a:srgbClr val="000000"/>
                </a:solidFill>
                <a:latin typeface="Calibri Light"/>
              </a:rPr>
              <a:t>d</a:t>
            </a:r>
            <a:r>
              <a:rPr b="0" lang="en-US" sz="4400" spc="-1" strike="noStrike">
                <a:solidFill>
                  <a:srgbClr val="000000"/>
                </a:solidFill>
                <a:latin typeface="Calibri Light"/>
              </a:rPr>
              <a:t>u</a:t>
            </a:r>
            <a:r>
              <a:rPr b="0" lang="en-US" sz="4400" spc="-1" strike="noStrike">
                <a:solidFill>
                  <a:srgbClr val="000000"/>
                </a:solidFill>
                <a:latin typeface="Calibri Light"/>
              </a:rPr>
              <a:t>c</a:t>
            </a:r>
            <a:r>
              <a:rPr b="0" lang="en-US" sz="4400" spc="-1" strike="noStrike">
                <a:solidFill>
                  <a:srgbClr val="000000"/>
                </a:solidFill>
                <a:latin typeface="Calibri Light"/>
              </a:rPr>
              <a:t>t</a:t>
            </a:r>
            <a:r>
              <a:rPr b="0" lang="en-US" sz="4400" spc="-1" strike="noStrike">
                <a:solidFill>
                  <a:srgbClr val="000000"/>
                </a:solidFill>
                <a:latin typeface="Calibri Light"/>
              </a:rPr>
              <a:t>i</a:t>
            </a:r>
            <a:r>
              <a:rPr b="0" lang="en-US" sz="4400" spc="-1" strike="noStrike">
                <a:solidFill>
                  <a:srgbClr val="000000"/>
                </a:solidFill>
                <a:latin typeface="Calibri Light"/>
              </a:rPr>
              <a:t>o</a:t>
            </a:r>
            <a:r>
              <a:rPr b="0" lang="en-US" sz="4400" spc="-1" strike="noStrike">
                <a:solidFill>
                  <a:srgbClr val="000000"/>
                </a:solidFill>
                <a:latin typeface="Calibri Light"/>
              </a:rPr>
              <a:t>n</a:t>
            </a:r>
            <a:endParaRPr b="0" lang="en-US" sz="4400" spc="-1" strike="noStrike">
              <a:solidFill>
                <a:srgbClr val="000000"/>
              </a:solidFill>
              <a:latin typeface="Calibri"/>
            </a:endParaRPr>
          </a:p>
        </p:txBody>
      </p:sp>
      <p:sp>
        <p:nvSpPr>
          <p:cNvPr id="91"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is a view layer library, not a framework like Backbone, Angular etc.</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Developed by Facebook</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You can't use React to build a fully-functional web app</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One Top Level Element</a:t>
            </a:r>
            <a:endParaRPr b="0" lang="en-US" sz="4400" spc="-1" strike="noStrike">
              <a:solidFill>
                <a:srgbClr val="000000"/>
              </a:solidFill>
              <a:latin typeface="Calibri"/>
            </a:endParaRPr>
          </a:p>
        </p:txBody>
      </p:sp>
      <p:sp>
        <p:nvSpPr>
          <p:cNvPr id="144"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HTML code must be wrapped in </a:t>
            </a:r>
            <a:r>
              <a:rPr b="1" lang="en-US" sz="2800" spc="-1" strike="noStrike">
                <a:solidFill>
                  <a:srgbClr val="c00000"/>
                </a:solidFill>
                <a:latin typeface="Calibri"/>
              </a:rPr>
              <a:t>ONE</a:t>
            </a:r>
            <a:r>
              <a:rPr b="0" lang="en-US" sz="2800" spc="-1" strike="noStrike">
                <a:solidFill>
                  <a:srgbClr val="000000"/>
                </a:solidFill>
                <a:latin typeface="Calibri"/>
              </a:rPr>
              <a:t> top level element.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So if you like to write two paragraphs, we must put them inside a parent element, like a </a:t>
            </a:r>
            <a:r>
              <a:rPr b="0" lang="en-US" sz="2800" spc="-1" strike="noStrike">
                <a:solidFill>
                  <a:srgbClr val="c00000"/>
                </a:solidFill>
                <a:latin typeface="Calibri"/>
              </a:rPr>
              <a:t>div</a:t>
            </a:r>
            <a:r>
              <a:rPr b="0" lang="en-US" sz="2800" spc="-1" strike="noStrike">
                <a:solidFill>
                  <a:srgbClr val="000000"/>
                </a:solidFill>
                <a:latin typeface="Calibri"/>
              </a:rPr>
              <a:t> element.</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145" name="Picture 4" descr=""/>
          <p:cNvPicPr/>
          <p:nvPr/>
        </p:nvPicPr>
        <p:blipFill>
          <a:blip r:embed="rId1"/>
          <a:stretch/>
        </p:blipFill>
        <p:spPr>
          <a:xfrm>
            <a:off x="1828800" y="3657600"/>
            <a:ext cx="4256280" cy="1668960"/>
          </a:xfrm>
          <a:prstGeom prst="rect">
            <a:avLst/>
          </a:prstGeom>
          <a:ln w="0">
            <a:noFill/>
          </a:ln>
        </p:spPr>
      </p:pic>
      <p:pic>
        <p:nvPicPr>
          <p:cNvPr id="146" name="Picture 5" descr=""/>
          <p:cNvPicPr/>
          <p:nvPr/>
        </p:nvPicPr>
        <p:blipFill>
          <a:blip r:embed="rId2"/>
          <a:stretch/>
        </p:blipFill>
        <p:spPr>
          <a:xfrm>
            <a:off x="2757600" y="5845320"/>
            <a:ext cx="6676560" cy="4662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Fragment</a:t>
            </a:r>
            <a:endParaRPr b="0" lang="en-US" sz="4400" spc="-1" strike="noStrike">
              <a:solidFill>
                <a:srgbClr val="000000"/>
              </a:solidFill>
              <a:latin typeface="Calibri"/>
            </a:endParaRPr>
          </a:p>
        </p:txBody>
      </p:sp>
      <p:sp>
        <p:nvSpPr>
          <p:cNvPr id="14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We can use a "</a:t>
            </a:r>
            <a:r>
              <a:rPr b="0" lang="en-US" sz="2800" spc="-1" strike="noStrike">
                <a:solidFill>
                  <a:srgbClr val="c00000"/>
                </a:solidFill>
                <a:latin typeface="Calibri"/>
              </a:rPr>
              <a:t>fragment</a:t>
            </a:r>
            <a:r>
              <a:rPr b="0" lang="en-US" sz="2800" spc="-1" strike="noStrike">
                <a:solidFill>
                  <a:srgbClr val="000000"/>
                </a:solidFill>
                <a:latin typeface="Calibri"/>
              </a:rPr>
              <a:t>" to wrap multiple lines. This will prevent unnecessarily adding extra nodes to the DOM.</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 fragment looks like an empty HTML tag: </a:t>
            </a:r>
            <a:r>
              <a:rPr b="0" lang="en-US" sz="2800" spc="-1" strike="noStrike">
                <a:solidFill>
                  <a:srgbClr val="c00000"/>
                </a:solidFill>
                <a:latin typeface="Calibri"/>
              </a:rPr>
              <a:t>&lt;&gt;&lt;/&gt;</a:t>
            </a:r>
            <a:r>
              <a:rPr b="0" lang="en-US" sz="2800" spc="-1" strike="noStrike">
                <a:solidFill>
                  <a:srgbClr val="000000"/>
                </a:solidFill>
                <a:latin typeface="Calibri"/>
              </a:rPr>
              <a:t>.</a:t>
            </a:r>
            <a:endParaRPr b="0" lang="en-US" sz="2800" spc="-1" strike="noStrike">
              <a:solidFill>
                <a:srgbClr val="000000"/>
              </a:solidFill>
              <a:latin typeface="Calibri"/>
            </a:endParaRPr>
          </a:p>
        </p:txBody>
      </p:sp>
      <p:pic>
        <p:nvPicPr>
          <p:cNvPr id="149" name="Picture 4" descr=""/>
          <p:cNvPicPr/>
          <p:nvPr/>
        </p:nvPicPr>
        <p:blipFill>
          <a:blip r:embed="rId1"/>
          <a:stretch/>
        </p:blipFill>
        <p:spPr>
          <a:xfrm>
            <a:off x="1457280" y="3358440"/>
            <a:ext cx="3579840" cy="16898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Elements Must be Closed</a:t>
            </a:r>
            <a:endParaRPr b="0" lang="en-US" sz="4400" spc="-1" strike="noStrike">
              <a:solidFill>
                <a:srgbClr val="000000"/>
              </a:solidFill>
              <a:latin typeface="Calibri"/>
            </a:endParaRPr>
          </a:p>
        </p:txBody>
      </p:sp>
      <p:sp>
        <p:nvSpPr>
          <p:cNvPr id="151"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JSX follows XML rules, and therefore HTML elements must be properly closed.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Close empty elements with </a:t>
            </a:r>
            <a:r>
              <a:rPr b="0" lang="en-US" sz="2800" spc="-1" strike="noStrike">
                <a:solidFill>
                  <a:srgbClr val="c00000"/>
                </a:solidFill>
                <a:latin typeface="Calibri"/>
              </a:rPr>
              <a:t>/&gt;</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pic>
        <p:nvPicPr>
          <p:cNvPr id="152" name="Picture 3" descr=""/>
          <p:cNvPicPr/>
          <p:nvPr/>
        </p:nvPicPr>
        <p:blipFill>
          <a:blip r:embed="rId1"/>
          <a:stretch/>
        </p:blipFill>
        <p:spPr>
          <a:xfrm>
            <a:off x="1655280" y="3295080"/>
            <a:ext cx="4708080" cy="506160"/>
          </a:xfrm>
          <a:prstGeom prst="rect">
            <a:avLst/>
          </a:prstGeom>
          <a:ln w="0">
            <a:noFill/>
          </a:ln>
        </p:spPr>
      </p:pic>
      <p:pic>
        <p:nvPicPr>
          <p:cNvPr id="153" name="Picture 4" descr=""/>
          <p:cNvPicPr/>
          <p:nvPr/>
        </p:nvPicPr>
        <p:blipFill>
          <a:blip r:embed="rId2"/>
          <a:stretch/>
        </p:blipFill>
        <p:spPr>
          <a:xfrm>
            <a:off x="3848040" y="5786280"/>
            <a:ext cx="4495320" cy="3902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Attribute class = className</a:t>
            </a:r>
            <a:endParaRPr b="0" lang="en-US" sz="4400" spc="-1" strike="noStrike">
              <a:solidFill>
                <a:srgbClr val="000000"/>
              </a:solidFill>
              <a:latin typeface="Calibri"/>
            </a:endParaRPr>
          </a:p>
        </p:txBody>
      </p:sp>
      <p:sp>
        <p:nvSpPr>
          <p:cNvPr id="155"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a:t>
            </a:r>
            <a:r>
              <a:rPr b="0" lang="en-US" sz="2800" spc="-1" strike="noStrike">
                <a:solidFill>
                  <a:srgbClr val="c00000"/>
                </a:solidFill>
                <a:latin typeface="Calibri"/>
              </a:rPr>
              <a:t>class</a:t>
            </a:r>
            <a:r>
              <a:rPr b="0" lang="en-US" sz="2800" spc="-1" strike="noStrike">
                <a:solidFill>
                  <a:srgbClr val="000000"/>
                </a:solidFill>
                <a:latin typeface="Calibri"/>
              </a:rPr>
              <a:t> attribute is a much used attribute in HTML, but since JSX is rendered as JavaScript, and the </a:t>
            </a:r>
            <a:r>
              <a:rPr b="0" lang="en-US" sz="2800" spc="-1" strike="noStrike">
                <a:solidFill>
                  <a:srgbClr val="c00000"/>
                </a:solidFill>
                <a:latin typeface="Calibri"/>
              </a:rPr>
              <a:t>class</a:t>
            </a:r>
            <a:r>
              <a:rPr b="0" lang="en-US" sz="2800" spc="-1" strike="noStrike">
                <a:solidFill>
                  <a:srgbClr val="000000"/>
                </a:solidFill>
                <a:latin typeface="Calibri"/>
              </a:rPr>
              <a:t> keyword is a reserved word in JavaScript, we are not allowed to use it in JSX.</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JSX solved this by using </a:t>
            </a:r>
            <a:r>
              <a:rPr b="0" lang="en-US" sz="2800" spc="-1" strike="noStrike">
                <a:solidFill>
                  <a:srgbClr val="c00000"/>
                </a:solidFill>
                <a:latin typeface="Calibri"/>
              </a:rPr>
              <a:t>className </a:t>
            </a:r>
            <a:r>
              <a:rPr b="0" lang="en-US" sz="2800" spc="-1" strike="noStrike">
                <a:solidFill>
                  <a:srgbClr val="000000"/>
                </a:solidFill>
                <a:latin typeface="Calibri"/>
              </a:rPr>
              <a:t>instead.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When JSX is rendered, it translates </a:t>
            </a:r>
            <a:r>
              <a:rPr b="0" lang="en-US" sz="2800" spc="-1" strike="noStrike">
                <a:solidFill>
                  <a:srgbClr val="c00000"/>
                </a:solidFill>
                <a:latin typeface="Calibri"/>
              </a:rPr>
              <a:t>className </a:t>
            </a:r>
            <a:r>
              <a:rPr b="0" lang="en-US" sz="2800" spc="-1" strike="noStrike">
                <a:solidFill>
                  <a:srgbClr val="000000"/>
                </a:solidFill>
                <a:latin typeface="Calibri"/>
              </a:rPr>
              <a:t>attributes into class attributes.</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156" name="Picture 5" descr=""/>
          <p:cNvPicPr/>
          <p:nvPr/>
        </p:nvPicPr>
        <p:blipFill>
          <a:blip r:embed="rId1"/>
          <a:stretch/>
        </p:blipFill>
        <p:spPr>
          <a:xfrm>
            <a:off x="1451520" y="4849200"/>
            <a:ext cx="7006320" cy="408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Conditions - if statements</a:t>
            </a:r>
            <a:endParaRPr b="0" lang="en-US" sz="4400" spc="-1" strike="noStrike">
              <a:solidFill>
                <a:srgbClr val="000000"/>
              </a:solidFill>
              <a:latin typeface="Calibri"/>
            </a:endParaRPr>
          </a:p>
        </p:txBody>
      </p:sp>
      <p:sp>
        <p:nvSpPr>
          <p:cNvPr id="15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supports </a:t>
            </a:r>
            <a:r>
              <a:rPr b="0" lang="en-US" sz="2800" spc="-1" strike="noStrike">
                <a:solidFill>
                  <a:srgbClr val="c00000"/>
                </a:solidFill>
                <a:latin typeface="Calibri"/>
              </a:rPr>
              <a:t>if</a:t>
            </a:r>
            <a:r>
              <a:rPr b="0" lang="en-US" sz="2800" spc="-1" strike="noStrike">
                <a:solidFill>
                  <a:srgbClr val="000000"/>
                </a:solidFill>
                <a:latin typeface="Calibri"/>
              </a:rPr>
              <a:t> statements, but not inside JSX.</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To be able to use conditional statements in JSX, you should put the </a:t>
            </a:r>
            <a:r>
              <a:rPr b="0" lang="en-US" sz="2800" spc="-1" strike="noStrike">
                <a:solidFill>
                  <a:srgbClr val="c00000"/>
                </a:solidFill>
                <a:latin typeface="Calibri"/>
              </a:rPr>
              <a:t>if</a:t>
            </a:r>
            <a:r>
              <a:rPr b="0" lang="en-US" sz="2800" spc="-1" strike="noStrike">
                <a:solidFill>
                  <a:srgbClr val="000000"/>
                </a:solidFill>
                <a:latin typeface="Calibri"/>
              </a:rPr>
              <a:t> statements outside of the JSX, or you could use a ternary expression instead:</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159" name="Picture 4" descr=""/>
          <p:cNvPicPr/>
          <p:nvPr/>
        </p:nvPicPr>
        <p:blipFill>
          <a:blip r:embed="rId1"/>
          <a:stretch/>
        </p:blipFill>
        <p:spPr>
          <a:xfrm>
            <a:off x="1149840" y="3618000"/>
            <a:ext cx="4000320" cy="1969560"/>
          </a:xfrm>
          <a:prstGeom prst="rect">
            <a:avLst/>
          </a:prstGeom>
          <a:ln w="0">
            <a:solidFill>
              <a:srgbClr val="5b9bd5"/>
            </a:solidFill>
          </a:ln>
        </p:spPr>
      </p:pic>
      <p:pic>
        <p:nvPicPr>
          <p:cNvPr id="160" name="Picture 5" descr=""/>
          <p:cNvPicPr/>
          <p:nvPr/>
        </p:nvPicPr>
        <p:blipFill>
          <a:blip r:embed="rId2"/>
          <a:stretch/>
        </p:blipFill>
        <p:spPr>
          <a:xfrm>
            <a:off x="5899680" y="4157280"/>
            <a:ext cx="4828680" cy="761760"/>
          </a:xfrm>
          <a:prstGeom prst="rect">
            <a:avLst/>
          </a:prstGeom>
          <a:ln w="0">
            <a:solidFill>
              <a:srgbClr val="5b9bd5"/>
            </a:solid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React – Virtual DOM</a:t>
            </a:r>
            <a:endParaRPr b="0" lang="en-US" sz="6000" spc="-1" strike="noStrike">
              <a:solidFill>
                <a:srgbClr val="000000"/>
              </a:solidFill>
              <a:latin typeface="Calibri"/>
            </a:endParaRPr>
          </a:p>
        </p:txBody>
      </p:sp>
      <p:sp>
        <p:nvSpPr>
          <p:cNvPr id="162"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Virtual DOM</a:t>
            </a:r>
            <a:endParaRPr b="0" lang="en-US" sz="4400" spc="-1" strike="noStrike">
              <a:solidFill>
                <a:srgbClr val="000000"/>
              </a:solidFill>
              <a:latin typeface="Calibri"/>
            </a:endParaRPr>
          </a:p>
        </p:txBody>
      </p:sp>
      <p:sp>
        <p:nvSpPr>
          <p:cNvPr id="164" name="PlaceHolder 2"/>
          <p:cNvSpPr>
            <a:spLocks noGrp="1"/>
          </p:cNvSpPr>
          <p:nvPr>
            <p:ph/>
          </p:nvPr>
        </p:nvSpPr>
        <p:spPr>
          <a:xfrm>
            <a:off x="838080" y="1825560"/>
            <a:ext cx="10515240" cy="4350960"/>
          </a:xfrm>
          <a:prstGeom prst="rect">
            <a:avLst/>
          </a:prstGeom>
          <a:noFill/>
          <a:ln w="0">
            <a:noFill/>
          </a:ln>
        </p:spPr>
        <p:txBody>
          <a:bodyPr anchor="t">
            <a:normAutofit fontScale="92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virtual DOM is used for efficient re-rendering of the DOM</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aims to re-render the virtual tree only when the state changes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Uses 2 virtual trees (new and previous) to find differences and batch update real DOM</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Observes data changes (setState) and does dirty-checking to know when to re-render component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Whenever possible, does not update entire component in real DOM - only computes a patch operation that updates part of the DOM</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How re-rendering impacts performance</a:t>
            </a:r>
            <a:endParaRPr b="0" lang="en-US" sz="4400" spc="-1" strike="noStrike">
              <a:solidFill>
                <a:srgbClr val="000000"/>
              </a:solidFill>
              <a:latin typeface="Calibri"/>
            </a:endParaRPr>
          </a:p>
        </p:txBody>
      </p:sp>
      <p:pic>
        <p:nvPicPr>
          <p:cNvPr id="166" name="Picture 2" descr="Node Lighting Up Full Page Rerender"/>
          <p:cNvPicPr/>
          <p:nvPr/>
        </p:nvPicPr>
        <p:blipFill>
          <a:blip r:embed="rId1"/>
          <a:stretch/>
        </p:blipFill>
        <p:spPr>
          <a:xfrm>
            <a:off x="4981680" y="4000680"/>
            <a:ext cx="6953040" cy="2466720"/>
          </a:xfrm>
          <a:prstGeom prst="rect">
            <a:avLst/>
          </a:prstGeom>
          <a:ln w="0">
            <a:noFill/>
          </a:ln>
        </p:spPr>
      </p:pic>
      <p:sp>
        <p:nvSpPr>
          <p:cNvPr id="167" name="TextBox 3"/>
          <p:cNvSpPr/>
          <p:nvPr/>
        </p:nvSpPr>
        <p:spPr>
          <a:xfrm>
            <a:off x="738000" y="1542240"/>
            <a:ext cx="10719000" cy="30157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400" spc="-1" strike="noStrike">
                <a:solidFill>
                  <a:srgbClr val="000000"/>
                </a:solidFill>
                <a:latin typeface="Calibri"/>
              </a:rPr>
              <a:t>DOM operations are very fast, light operations. However, when the app data changes and triggers an update, re-rendering can be expensive.</a:t>
            </a:r>
            <a:endParaRPr b="0" lang="en-US" sz="2400" spc="-1" strike="noStrike">
              <a:latin typeface="Arial"/>
            </a:endParaRPr>
          </a:p>
          <a:p>
            <a:pPr>
              <a:lnSpc>
                <a:spcPct val="100000"/>
              </a:lnSpc>
              <a:buNone/>
            </a:pPr>
            <a:endParaRPr b="0" lang="en-US" sz="2400" spc="-1" strike="noStrike">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Let’s simulate re-rendering a page with the JavaScript code below:</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br>
              <a:rPr sz="2400"/>
            </a:br>
            <a:endParaRPr b="0" lang="en-US" sz="2400" spc="-1" strike="noStrike">
              <a:latin typeface="Arial"/>
            </a:endParaRPr>
          </a:p>
        </p:txBody>
      </p:sp>
      <p:pic>
        <p:nvPicPr>
          <p:cNvPr id="168" name="Picture 4" descr=""/>
          <p:cNvPicPr/>
          <p:nvPr/>
        </p:nvPicPr>
        <p:blipFill>
          <a:blip r:embed="rId2"/>
          <a:stretch/>
        </p:blipFill>
        <p:spPr>
          <a:xfrm>
            <a:off x="222480" y="3481200"/>
            <a:ext cx="4626360" cy="30679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Ho react implements virtual dom</a:t>
            </a:r>
            <a:endParaRPr b="0" lang="en-US" sz="4400" spc="-1" strike="noStrike">
              <a:solidFill>
                <a:srgbClr val="000000"/>
              </a:solidFill>
              <a:latin typeface="Calibri"/>
            </a:endParaRPr>
          </a:p>
        </p:txBody>
      </p:sp>
      <p:pic>
        <p:nvPicPr>
          <p:cNvPr id="170" name="Picture 2" descr="React Virtual DOM Implementation Rendering Reconciliation"/>
          <p:cNvPicPr/>
          <p:nvPr/>
        </p:nvPicPr>
        <p:blipFill>
          <a:blip r:embed="rId1"/>
          <a:stretch/>
        </p:blipFill>
        <p:spPr>
          <a:xfrm>
            <a:off x="593280" y="2607840"/>
            <a:ext cx="4136040" cy="2713680"/>
          </a:xfrm>
          <a:prstGeom prst="rect">
            <a:avLst/>
          </a:prstGeom>
          <a:ln w="0">
            <a:noFill/>
          </a:ln>
        </p:spPr>
      </p:pic>
      <p:pic>
        <p:nvPicPr>
          <p:cNvPr id="171" name="Picture 4" descr="React Actual DOM Update Repaint"/>
          <p:cNvPicPr/>
          <p:nvPr/>
        </p:nvPicPr>
        <p:blipFill>
          <a:blip r:embed="rId2"/>
          <a:stretch/>
        </p:blipFill>
        <p:spPr>
          <a:xfrm>
            <a:off x="6011280" y="2415600"/>
            <a:ext cx="5144040" cy="26636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Graphical Representation</a:t>
            </a:r>
            <a:endParaRPr b="0" lang="en-US" sz="4400" spc="-1" strike="noStrike">
              <a:solidFill>
                <a:srgbClr val="000000"/>
              </a:solidFill>
              <a:latin typeface="Calibri"/>
            </a:endParaRPr>
          </a:p>
        </p:txBody>
      </p:sp>
      <p:pic>
        <p:nvPicPr>
          <p:cNvPr id="173" name="Picture 2" descr="Node Changed Data repainted Actual Dom"/>
          <p:cNvPicPr/>
          <p:nvPr/>
        </p:nvPicPr>
        <p:blipFill>
          <a:blip r:embed="rId1"/>
          <a:stretch/>
        </p:blipFill>
        <p:spPr>
          <a:xfrm>
            <a:off x="2619360" y="2863080"/>
            <a:ext cx="6953040" cy="22762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React.JS History</a:t>
            </a:r>
            <a:endParaRPr b="0" lang="en-US" sz="4400" spc="-1" strike="noStrike">
              <a:solidFill>
                <a:srgbClr val="000000"/>
              </a:solidFill>
              <a:latin typeface="Calibri"/>
            </a:endParaRPr>
          </a:p>
        </p:txBody>
      </p:sp>
      <p:sp>
        <p:nvSpPr>
          <p:cNvPr id="93"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Current version of React.JS is V18.0.0 (April 2022).</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Initial Release to the Public (V0.3.0) was in July 2013.</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React.JS was first used in 2011 for Facebook's Newsfeed feature.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Facebook Software Engineer, Jordan Walke, created it.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Current version of </a:t>
            </a:r>
            <a:r>
              <a:rPr b="0" lang="en-US" sz="2800" spc="-1" strike="noStrike">
                <a:solidFill>
                  <a:srgbClr val="c00000"/>
                </a:solidFill>
                <a:latin typeface="Calibri"/>
              </a:rPr>
              <a:t>create-react-app</a:t>
            </a:r>
            <a:r>
              <a:rPr b="0" lang="en-US" sz="2800" spc="-1" strike="noStrike">
                <a:solidFill>
                  <a:srgbClr val="000000"/>
                </a:solidFill>
                <a:latin typeface="Calibri"/>
              </a:rPr>
              <a:t> is v5.0.1 (April 2022).</a:t>
            </a:r>
            <a:endParaRPr b="0" lang="en-US" sz="2800" spc="-1" strike="noStrike">
              <a:solidFill>
                <a:srgbClr val="000000"/>
              </a:solidFill>
              <a:latin typeface="Calibri"/>
            </a:endParaRPr>
          </a:p>
          <a:p>
            <a:pPr marL="228600" indent="-228600">
              <a:lnSpc>
                <a:spcPct val="90000"/>
              </a:lnSpc>
              <a:spcBef>
                <a:spcPts val="1001"/>
              </a:spcBef>
              <a:buClr>
                <a:srgbClr val="c00000"/>
              </a:buClr>
              <a:buFont typeface="Arial"/>
              <a:buChar char="•"/>
            </a:pPr>
            <a:r>
              <a:rPr b="0" lang="en-US" sz="2800" spc="-1" strike="noStrike">
                <a:solidFill>
                  <a:srgbClr val="c00000"/>
                </a:solidFill>
                <a:latin typeface="Calibri"/>
              </a:rPr>
              <a:t>create-react-app</a:t>
            </a:r>
            <a:r>
              <a:rPr b="0" lang="en-US" sz="2800" spc="-1" strike="noStrike">
                <a:solidFill>
                  <a:srgbClr val="000000"/>
                </a:solidFill>
                <a:latin typeface="Calibri"/>
              </a:rPr>
              <a:t> includes built tools such as webpack, Babel, and ESLint.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Components</a:t>
            </a:r>
            <a:endParaRPr b="0" lang="en-US" sz="6000" spc="-1" strike="noStrike">
              <a:solidFill>
                <a:srgbClr val="000000"/>
              </a:solidFill>
              <a:latin typeface="Calibri"/>
            </a:endParaRPr>
          </a:p>
        </p:txBody>
      </p:sp>
      <p:sp>
        <p:nvSpPr>
          <p:cNvPr id="175"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React Components</a:t>
            </a:r>
            <a:endParaRPr b="0" lang="en-US" sz="4400" spc="-1" strike="noStrike">
              <a:solidFill>
                <a:srgbClr val="000000"/>
              </a:solidFill>
              <a:latin typeface="Calibri"/>
            </a:endParaRPr>
          </a:p>
        </p:txBody>
      </p:sp>
      <p:sp>
        <p:nvSpPr>
          <p:cNvPr id="177"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Components are like functions that return HTML elements.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Components are independent and reusable bits of code. They serve the same purpose as JavaScript functions, but work in isolation and return HTML.</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Components come in four types, Class components, Function components, Pure Components and High Order Componenets.</a:t>
            </a:r>
            <a:br>
              <a:rPr sz="2800"/>
            </a:br>
            <a:r>
              <a:rPr b="0" lang="en-US" sz="2800" spc="-1" strike="noStrike">
                <a:solidFill>
                  <a:srgbClr val="000000"/>
                </a:solidFill>
                <a:latin typeface="Calibri"/>
              </a:rPr>
              <a:t>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1. Class Components</a:t>
            </a:r>
            <a:endParaRPr b="0" lang="en-US" sz="4400" spc="-1" strike="noStrike">
              <a:solidFill>
                <a:srgbClr val="000000"/>
              </a:solidFill>
              <a:latin typeface="Calibri"/>
            </a:endParaRPr>
          </a:p>
        </p:txBody>
      </p:sp>
      <p:sp>
        <p:nvSpPr>
          <p:cNvPr id="179"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When creating a React component, the component's name </a:t>
            </a:r>
            <a:r>
              <a:rPr b="0" i="1" lang="en-US" sz="2800" spc="-1" strike="noStrike">
                <a:solidFill>
                  <a:srgbClr val="000000"/>
                </a:solidFill>
                <a:latin typeface="Calibri"/>
              </a:rPr>
              <a:t>MUST</a:t>
            </a:r>
            <a:r>
              <a:rPr b="0" lang="en-US" sz="2800" spc="-1" strike="noStrike">
                <a:solidFill>
                  <a:srgbClr val="000000"/>
                </a:solidFill>
                <a:latin typeface="Calibri"/>
              </a:rPr>
              <a:t> start with an upper case letter.</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 class component must include the extends </a:t>
            </a:r>
            <a:r>
              <a:rPr b="0" lang="en-US" sz="2800" spc="-1" strike="noStrike">
                <a:solidFill>
                  <a:srgbClr val="c00000"/>
                </a:solidFill>
                <a:latin typeface="Calibri"/>
              </a:rPr>
              <a:t>React.Component </a:t>
            </a:r>
            <a:r>
              <a:rPr b="0" lang="en-US" sz="2800" spc="-1" strike="noStrike">
                <a:solidFill>
                  <a:srgbClr val="000000"/>
                </a:solidFill>
                <a:latin typeface="Calibri"/>
              </a:rPr>
              <a:t>statement. This statement creates an inheritance to </a:t>
            </a:r>
            <a:r>
              <a:rPr b="0" lang="en-US" sz="2800" spc="-1" strike="noStrike">
                <a:solidFill>
                  <a:srgbClr val="c00000"/>
                </a:solidFill>
                <a:latin typeface="Calibri"/>
              </a:rPr>
              <a:t>React.Component</a:t>
            </a:r>
            <a:r>
              <a:rPr b="0" lang="en-US" sz="2800" spc="-1" strike="noStrike">
                <a:solidFill>
                  <a:srgbClr val="000000"/>
                </a:solidFill>
                <a:latin typeface="Calibri"/>
              </a:rPr>
              <a:t>, and gives your component access to </a:t>
            </a:r>
            <a:r>
              <a:rPr b="0" lang="en-US" sz="2800" spc="-1" strike="noStrike">
                <a:solidFill>
                  <a:srgbClr val="c00000"/>
                </a:solidFill>
                <a:latin typeface="Calibri"/>
              </a:rPr>
              <a:t>React.Component's </a:t>
            </a:r>
            <a:r>
              <a:rPr b="0" lang="en-US" sz="2800" spc="-1" strike="noStrike">
                <a:solidFill>
                  <a:srgbClr val="000000"/>
                </a:solidFill>
                <a:latin typeface="Calibri"/>
              </a:rPr>
              <a:t>functions.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component also requires a render() method, this method returns HTML.</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180" name="Picture 3" descr=""/>
          <p:cNvPicPr/>
          <p:nvPr/>
        </p:nvPicPr>
        <p:blipFill>
          <a:blip r:embed="rId1"/>
          <a:stretch/>
        </p:blipFill>
        <p:spPr>
          <a:xfrm>
            <a:off x="2804040" y="5000760"/>
            <a:ext cx="4517280" cy="1653840"/>
          </a:xfrm>
          <a:prstGeom prst="rect">
            <a:avLst/>
          </a:prstGeom>
          <a:ln w="0">
            <a:solidFill>
              <a:srgbClr val="5b9bd5"/>
            </a:solid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2. Function Component</a:t>
            </a:r>
            <a:endParaRPr b="0" lang="en-US" sz="4400" spc="-1" strike="noStrike">
              <a:solidFill>
                <a:srgbClr val="000000"/>
              </a:solidFill>
              <a:latin typeface="Calibri"/>
            </a:endParaRPr>
          </a:p>
        </p:txBody>
      </p:sp>
      <p:sp>
        <p:nvSpPr>
          <p:cNvPr id="18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 Function component also returns HTML, and behaves </a:t>
            </a:r>
            <a:r>
              <a:rPr b="0" lang="en-US" sz="2800" spc="-1" strike="noStrike">
                <a:solidFill>
                  <a:srgbClr val="000000"/>
                </a:solidFill>
                <a:latin typeface="Calibri"/>
              </a:rPr>
              <a:t>much the same way as a Class component, but </a:t>
            </a:r>
            <a:r>
              <a:rPr b="0" lang="en-US" sz="2800" spc="-1" strike="noStrike">
                <a:solidFill>
                  <a:srgbClr val="000000"/>
                </a:solidFill>
                <a:latin typeface="Calibri"/>
              </a:rPr>
              <a:t>Function components can be written using much less </a:t>
            </a:r>
            <a:r>
              <a:rPr b="0" lang="en-US" sz="2800" spc="-1" strike="noStrike">
                <a:solidFill>
                  <a:srgbClr val="000000"/>
                </a:solidFill>
                <a:latin typeface="Calibri"/>
              </a:rPr>
              <a:t>code, are easier to understand.</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183" name="Picture 3" descr=""/>
          <p:cNvPicPr/>
          <p:nvPr/>
        </p:nvPicPr>
        <p:blipFill>
          <a:blip r:embed="rId1"/>
          <a:stretch/>
        </p:blipFill>
        <p:spPr>
          <a:xfrm>
            <a:off x="1434600" y="3267720"/>
            <a:ext cx="3877560" cy="1032840"/>
          </a:xfrm>
          <a:prstGeom prst="rect">
            <a:avLst/>
          </a:prstGeom>
          <a:ln w="0">
            <a:solidFill>
              <a:srgbClr val="5b9bd5"/>
            </a:solid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3. Pure Components</a:t>
            </a:r>
            <a:endParaRPr b="0" lang="en-US" sz="4400" spc="-1" strike="noStrike">
              <a:solidFill>
                <a:srgbClr val="000000"/>
              </a:solidFill>
              <a:latin typeface="Calibri"/>
            </a:endParaRPr>
          </a:p>
        </p:txBody>
      </p:sp>
      <p:sp>
        <p:nvSpPr>
          <p:cNvPr id="185" name="PlaceHolder 2"/>
          <p:cNvSpPr>
            <a:spLocks noGrp="1"/>
          </p:cNvSpPr>
          <p:nvPr>
            <p:ph/>
          </p:nvPr>
        </p:nvSpPr>
        <p:spPr>
          <a:xfrm>
            <a:off x="838080" y="1825560"/>
            <a:ext cx="10515240" cy="4350960"/>
          </a:xfrm>
          <a:prstGeom prst="rect">
            <a:avLst/>
          </a:prstGeom>
          <a:noFill/>
          <a:ln w="0">
            <a:noFill/>
          </a:ln>
        </p:spPr>
        <p:txBody>
          <a:bodyPr anchor="t">
            <a:normAutofit fontScale="97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Pure components are like better functional components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pure components perform </a:t>
            </a:r>
            <a:r>
              <a:rPr b="1" i="1" lang="en-US" sz="2800" spc="-1" strike="noStrike">
                <a:solidFill>
                  <a:srgbClr val="000000"/>
                </a:solidFill>
                <a:latin typeface="Calibri"/>
              </a:rPr>
              <a:t>shallow comparisons</a:t>
            </a:r>
            <a:r>
              <a:rPr b="0" lang="en-US" sz="2800" spc="-1" strike="noStrike">
                <a:solidFill>
                  <a:srgbClr val="000000"/>
                </a:solidFill>
                <a:latin typeface="Calibri"/>
              </a:rPr>
              <a:t> on state change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If the previous </a:t>
            </a:r>
            <a:r>
              <a:rPr b="0" lang="en-US" sz="2800" spc="-1" strike="noStrike">
                <a:solidFill>
                  <a:srgbClr val="c00000"/>
                </a:solidFill>
                <a:latin typeface="Calibri"/>
              </a:rPr>
              <a:t>state </a:t>
            </a:r>
            <a:r>
              <a:rPr b="0" lang="en-US" sz="2800" spc="-1" strike="noStrike">
                <a:solidFill>
                  <a:srgbClr val="000000"/>
                </a:solidFill>
                <a:latin typeface="Calibri"/>
              </a:rPr>
              <a:t>and/or </a:t>
            </a:r>
            <a:r>
              <a:rPr b="0" lang="en-US" sz="2800" spc="-1" strike="noStrike">
                <a:solidFill>
                  <a:srgbClr val="c00000"/>
                </a:solidFill>
                <a:latin typeface="Calibri"/>
              </a:rPr>
              <a:t>props</a:t>
            </a:r>
            <a:r>
              <a:rPr b="0" lang="en-US" sz="2800" spc="-1" strike="noStrike">
                <a:solidFill>
                  <a:srgbClr val="000000"/>
                </a:solidFill>
                <a:latin typeface="Calibri"/>
              </a:rPr>
              <a:t> are the same as the next, the component is not re-rendered.</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Components are usually re-rendered when:</a:t>
            </a:r>
            <a:endParaRPr b="0" lang="en-US" sz="28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setState()</a:t>
            </a:r>
            <a:r>
              <a:rPr b="0" lang="en-US" sz="2400" spc="-1" strike="noStrike">
                <a:solidFill>
                  <a:srgbClr val="000000"/>
                </a:solidFill>
                <a:latin typeface="Calibri"/>
              </a:rPr>
              <a:t> is called</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props values are updated</a:t>
            </a:r>
            <a:endParaRPr b="0" lang="en-US" sz="24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forceUpdate()</a:t>
            </a:r>
            <a:r>
              <a:rPr b="0" lang="en-US" sz="2400" spc="-1" strike="noStrike">
                <a:solidFill>
                  <a:srgbClr val="000000"/>
                </a:solidFill>
                <a:latin typeface="Calibri"/>
              </a:rPr>
              <a:t> is called</a:t>
            </a:r>
            <a:endParaRPr b="0" lang="en-US" sz="24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4. Higher order components</a:t>
            </a:r>
            <a:endParaRPr b="0" lang="en-US" sz="4400" spc="-1" strike="noStrike">
              <a:solidFill>
                <a:srgbClr val="000000"/>
              </a:solidFill>
              <a:latin typeface="Calibri"/>
            </a:endParaRPr>
          </a:p>
        </p:txBody>
      </p:sp>
      <p:sp>
        <p:nvSpPr>
          <p:cNvPr id="187" name="PlaceHolder 2"/>
          <p:cNvSpPr>
            <a:spLocks noGrp="1"/>
          </p:cNvSpPr>
          <p:nvPr>
            <p:ph/>
          </p:nvPr>
        </p:nvSpPr>
        <p:spPr>
          <a:xfrm>
            <a:off x="838080" y="131868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Higher-order components(HOC) is an advanced technique in React for reusing component logic</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It is not a React component you can find in the API.</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Basically, HOCs are functions that return a component(s).</a:t>
            </a:r>
            <a:endParaRPr b="0" lang="en-US" sz="2800" spc="-1" strike="noStrike">
              <a:solidFill>
                <a:srgbClr val="000000"/>
              </a:solidFill>
              <a:latin typeface="Calibri"/>
            </a:endParaRPr>
          </a:p>
        </p:txBody>
      </p:sp>
      <p:pic>
        <p:nvPicPr>
          <p:cNvPr id="188" name="Picture 3" descr=""/>
          <p:cNvPicPr/>
          <p:nvPr/>
        </p:nvPicPr>
        <p:blipFill>
          <a:blip r:embed="rId1"/>
          <a:stretch/>
        </p:blipFill>
        <p:spPr>
          <a:xfrm>
            <a:off x="2407680" y="3200040"/>
            <a:ext cx="6372360" cy="35186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Conclusion</a:t>
            </a:r>
            <a:endParaRPr b="0" lang="en-US" sz="4400" spc="-1" strike="noStrike">
              <a:solidFill>
                <a:srgbClr val="000000"/>
              </a:solidFill>
              <a:latin typeface="Calibri"/>
            </a:endParaRPr>
          </a:p>
        </p:txBody>
      </p:sp>
      <p:sp>
        <p:nvSpPr>
          <p:cNvPr id="19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Functional Components </a:t>
            </a:r>
            <a:r>
              <a:rPr b="0" lang="en-US" sz="2800" spc="-1" strike="noStrike">
                <a:solidFill>
                  <a:srgbClr val="000000"/>
                </a:solidFill>
                <a:latin typeface="Calibri"/>
              </a:rPr>
              <a:t>— functions that return JSX. Can do more stuff with React Hooks.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Class Components </a:t>
            </a:r>
            <a:r>
              <a:rPr b="0" lang="en-US" sz="2800" spc="-1" strike="noStrike">
                <a:solidFill>
                  <a:srgbClr val="000000"/>
                </a:solidFill>
                <a:latin typeface="Calibri"/>
              </a:rPr>
              <a:t>— classes that can manipulate state, props, and lifecycle methods.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Pure Components </a:t>
            </a:r>
            <a:r>
              <a:rPr b="0" lang="en-US" sz="2800" spc="-1" strike="noStrike">
                <a:solidFill>
                  <a:srgbClr val="000000"/>
                </a:solidFill>
                <a:latin typeface="Calibri"/>
              </a:rPr>
              <a:t>— functional components that performs </a:t>
            </a:r>
            <a:r>
              <a:rPr b="0" lang="en-US" sz="2800" spc="-1" strike="noStrike">
                <a:solidFill>
                  <a:srgbClr val="c00000"/>
                </a:solidFill>
                <a:latin typeface="Calibri"/>
              </a:rPr>
              <a:t>shouldComponentUpdate()</a:t>
            </a:r>
            <a:r>
              <a:rPr b="0" lang="en-US" sz="2800" spc="-1" strike="noStrike">
                <a:solidFill>
                  <a:srgbClr val="000000"/>
                </a:solidFill>
                <a:latin typeface="Calibri"/>
              </a:rPr>
              <a:t> automatically. Re-renders only if state or props is different from previous state or props.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Higher-Order Components </a:t>
            </a:r>
            <a:r>
              <a:rPr b="0" lang="en-US" sz="2800" spc="-1" strike="noStrike">
                <a:solidFill>
                  <a:srgbClr val="000000"/>
                </a:solidFill>
                <a:latin typeface="Calibri"/>
              </a:rPr>
              <a:t>— functions that return one or multiple components, depending on array data.</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Rendering a Component</a:t>
            </a:r>
            <a:endParaRPr b="0" lang="en-US" sz="4400" spc="-1" strike="noStrike">
              <a:solidFill>
                <a:srgbClr val="000000"/>
              </a:solidFill>
              <a:latin typeface="Calibri"/>
            </a:endParaRPr>
          </a:p>
        </p:txBody>
      </p:sp>
      <p:sp>
        <p:nvSpPr>
          <p:cNvPr id="19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Now our React application has a component called Car, which returns an </a:t>
            </a:r>
            <a:r>
              <a:rPr b="0" lang="en-US" sz="2800" spc="-1" strike="noStrike">
                <a:solidFill>
                  <a:srgbClr val="c00000"/>
                </a:solidFill>
                <a:latin typeface="Calibri"/>
              </a:rPr>
              <a:t>&lt;h2</a:t>
            </a:r>
            <a:r>
              <a:rPr b="0" lang="en-US" sz="2800" spc="-1" strike="noStrike">
                <a:solidFill>
                  <a:srgbClr val="000000"/>
                </a:solidFill>
                <a:latin typeface="Calibri"/>
              </a:rPr>
              <a:t>&gt; element.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To use this component in your application, use similar syntax as normal HTML: </a:t>
            </a:r>
            <a:r>
              <a:rPr b="0" lang="en-US" sz="2800" spc="-1" strike="noStrike">
                <a:solidFill>
                  <a:srgbClr val="c00000"/>
                </a:solidFill>
                <a:latin typeface="Calibri"/>
              </a:rPr>
              <a:t>&lt;Car /&gt;</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193" name="Picture 5" descr=""/>
          <p:cNvPicPr/>
          <p:nvPr/>
        </p:nvPicPr>
        <p:blipFill>
          <a:blip r:embed="rId1"/>
          <a:stretch/>
        </p:blipFill>
        <p:spPr>
          <a:xfrm>
            <a:off x="1386360" y="3738960"/>
            <a:ext cx="6024960" cy="2179080"/>
          </a:xfrm>
          <a:prstGeom prst="rect">
            <a:avLst/>
          </a:prstGeom>
          <a:ln w="0">
            <a:solidFill>
              <a:srgbClr val="5b9bd5"/>
            </a:solid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Components in Components</a:t>
            </a:r>
            <a:endParaRPr b="0" lang="en-US" sz="4400" spc="-1" strike="noStrike">
              <a:solidFill>
                <a:srgbClr val="000000"/>
              </a:solidFill>
              <a:latin typeface="Calibri"/>
            </a:endParaRPr>
          </a:p>
        </p:txBody>
      </p:sp>
      <p:pic>
        <p:nvPicPr>
          <p:cNvPr id="195" name="Content Placeholder 4" descr=""/>
          <p:cNvPicPr/>
          <p:nvPr/>
        </p:nvPicPr>
        <p:blipFill>
          <a:blip r:embed="rId1"/>
          <a:stretch/>
        </p:blipFill>
        <p:spPr>
          <a:xfrm>
            <a:off x="1377360" y="1815480"/>
            <a:ext cx="6335280" cy="38365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Components in Files</a:t>
            </a:r>
            <a:endParaRPr b="0" lang="en-US" sz="4400" spc="-1" strike="noStrike">
              <a:solidFill>
                <a:srgbClr val="000000"/>
              </a:solidFill>
              <a:latin typeface="Calibri"/>
            </a:endParaRPr>
          </a:p>
        </p:txBody>
      </p:sp>
      <p:sp>
        <p:nvSpPr>
          <p:cNvPr id="197"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is all about re-using code, and it is recommended to split your components into separate files.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To do that, create a new file with a </a:t>
            </a:r>
            <a:r>
              <a:rPr b="0" lang="en-US" sz="2800" spc="-1" strike="noStrike">
                <a:solidFill>
                  <a:srgbClr val="c00000"/>
                </a:solidFill>
                <a:latin typeface="Calibri"/>
              </a:rPr>
              <a:t>.js</a:t>
            </a:r>
            <a:r>
              <a:rPr b="0" lang="en-US" sz="2800" spc="-1" strike="noStrike">
                <a:solidFill>
                  <a:srgbClr val="000000"/>
                </a:solidFill>
                <a:latin typeface="Calibri"/>
              </a:rPr>
              <a:t> file extension and put the code inside it:</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198" name="Picture 4" descr=""/>
          <p:cNvPicPr/>
          <p:nvPr/>
        </p:nvPicPr>
        <p:blipFill>
          <a:blip r:embed="rId1"/>
          <a:stretch/>
        </p:blipFill>
        <p:spPr>
          <a:xfrm>
            <a:off x="3738600" y="5978520"/>
            <a:ext cx="4714560" cy="333000"/>
          </a:xfrm>
          <a:prstGeom prst="rect">
            <a:avLst/>
          </a:prstGeom>
          <a:ln w="0">
            <a:noFill/>
          </a:ln>
        </p:spPr>
      </p:pic>
      <p:pic>
        <p:nvPicPr>
          <p:cNvPr id="199" name="Picture 5" descr=""/>
          <p:cNvPicPr/>
          <p:nvPr/>
        </p:nvPicPr>
        <p:blipFill>
          <a:blip r:embed="rId2"/>
          <a:stretch/>
        </p:blipFill>
        <p:spPr>
          <a:xfrm>
            <a:off x="838080" y="4171320"/>
            <a:ext cx="3336480" cy="1399320"/>
          </a:xfrm>
          <a:prstGeom prst="rect">
            <a:avLst/>
          </a:prstGeom>
          <a:ln w="0">
            <a:solidFill>
              <a:srgbClr val="000000"/>
            </a:solidFill>
          </a:ln>
        </p:spPr>
      </p:pic>
      <p:sp>
        <p:nvSpPr>
          <p:cNvPr id="200" name="TextBox 6"/>
          <p:cNvSpPr/>
          <p:nvPr/>
        </p:nvSpPr>
        <p:spPr>
          <a:xfrm>
            <a:off x="2066040" y="3851640"/>
            <a:ext cx="7700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rPr>
              <a:t>Car.js</a:t>
            </a:r>
            <a:endParaRPr b="0" lang="en-US" sz="1800" spc="-1" strike="noStrike">
              <a:latin typeface="Arial"/>
            </a:endParaRPr>
          </a:p>
        </p:txBody>
      </p:sp>
      <p:pic>
        <p:nvPicPr>
          <p:cNvPr id="201" name="Picture 7" descr=""/>
          <p:cNvPicPr/>
          <p:nvPr/>
        </p:nvPicPr>
        <p:blipFill>
          <a:blip r:embed="rId3"/>
          <a:stretch/>
        </p:blipFill>
        <p:spPr>
          <a:xfrm>
            <a:off x="5608800" y="4190040"/>
            <a:ext cx="5495400" cy="138060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Picture 2" descr="undefined"/>
          <p:cNvPicPr/>
          <p:nvPr/>
        </p:nvPicPr>
        <p:blipFill>
          <a:blip r:embed="rId1"/>
          <a:stretch/>
        </p:blipFill>
        <p:spPr>
          <a:xfrm>
            <a:off x="7175160" y="3429000"/>
            <a:ext cx="4940640" cy="3365640"/>
          </a:xfrm>
          <a:prstGeom prst="rect">
            <a:avLst/>
          </a:prstGeom>
          <a:ln w="0">
            <a:noFill/>
          </a:ln>
        </p:spPr>
      </p:pic>
      <p:sp>
        <p:nvSpPr>
          <p:cNvPr id="9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Why React?</a:t>
            </a:r>
            <a:endParaRPr b="0" lang="en-US" sz="4400" spc="-1" strike="noStrike">
              <a:solidFill>
                <a:srgbClr val="000000"/>
              </a:solidFill>
              <a:latin typeface="Calibri"/>
            </a:endParaRPr>
          </a:p>
        </p:txBody>
      </p:sp>
      <p:sp>
        <p:nvSpPr>
          <p:cNvPr id="9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Complexity of two-way data binding</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Bad UX from using "cascading updates" of DOM tree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 lot of data on a page changing over time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Complexity of Facebook's UI architecture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Shift from MVC mentality</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React Componenet Hierarchy</a:t>
            </a:r>
            <a:endParaRPr b="0" lang="en-US" sz="4400" spc="-1" strike="noStrike">
              <a:solidFill>
                <a:srgbClr val="000000"/>
              </a:solidFill>
              <a:latin typeface="Calibri"/>
            </a:endParaRPr>
          </a:p>
        </p:txBody>
      </p:sp>
      <p:pic>
        <p:nvPicPr>
          <p:cNvPr id="203" name="Picture 2" descr="Everything you need to know about React's Context API | by Rakshit Soral |  HackerNoon.com | Medium"/>
          <p:cNvPicPr/>
          <p:nvPr/>
        </p:nvPicPr>
        <p:blipFill>
          <a:blip r:embed="rId1"/>
          <a:stretch/>
        </p:blipFill>
        <p:spPr>
          <a:xfrm>
            <a:off x="3054600" y="1825560"/>
            <a:ext cx="6082920" cy="43509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Props</a:t>
            </a:r>
            <a:endParaRPr b="0" lang="en-US" sz="6000" spc="-1" strike="noStrike">
              <a:solidFill>
                <a:srgbClr val="000000"/>
              </a:solidFill>
              <a:latin typeface="Calibri"/>
            </a:endParaRPr>
          </a:p>
        </p:txBody>
      </p:sp>
      <p:sp>
        <p:nvSpPr>
          <p:cNvPr id="205"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Props</a:t>
            </a:r>
            <a:endParaRPr b="0" lang="en-US" sz="4400" spc="-1" strike="noStrike">
              <a:solidFill>
                <a:srgbClr val="000000"/>
              </a:solidFill>
              <a:latin typeface="Calibri"/>
            </a:endParaRPr>
          </a:p>
        </p:txBody>
      </p:sp>
      <p:sp>
        <p:nvSpPr>
          <p:cNvPr id="207"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Props are arguments passed into React components.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Props are passed to components via HTML attributes.</a:t>
            </a:r>
            <a:endParaRPr b="0" lang="en-US" sz="2800" spc="-1" strike="noStrike">
              <a:solidFill>
                <a:srgbClr val="000000"/>
              </a:solidFill>
              <a:latin typeface="Calibri"/>
            </a:endParaRPr>
          </a:p>
        </p:txBody>
      </p:sp>
      <p:pic>
        <p:nvPicPr>
          <p:cNvPr id="208" name="Picture 3" descr=""/>
          <p:cNvPicPr/>
          <p:nvPr/>
        </p:nvPicPr>
        <p:blipFill>
          <a:blip r:embed="rId1"/>
          <a:stretch/>
        </p:blipFill>
        <p:spPr>
          <a:xfrm>
            <a:off x="4428360" y="5927400"/>
            <a:ext cx="3335040" cy="498960"/>
          </a:xfrm>
          <a:prstGeom prst="rect">
            <a:avLst/>
          </a:prstGeom>
          <a:ln w="0">
            <a:noFill/>
          </a:ln>
        </p:spPr>
      </p:pic>
      <p:pic>
        <p:nvPicPr>
          <p:cNvPr id="209" name="Picture 4" descr=""/>
          <p:cNvPicPr/>
          <p:nvPr/>
        </p:nvPicPr>
        <p:blipFill>
          <a:blip r:embed="rId2"/>
          <a:stretch/>
        </p:blipFill>
        <p:spPr>
          <a:xfrm>
            <a:off x="1878480" y="2735280"/>
            <a:ext cx="5975280" cy="821520"/>
          </a:xfrm>
          <a:prstGeom prst="rect">
            <a:avLst/>
          </a:prstGeom>
          <a:ln w="0">
            <a:noFill/>
          </a:ln>
        </p:spPr>
      </p:pic>
      <p:pic>
        <p:nvPicPr>
          <p:cNvPr id="210" name="Picture 6" descr=""/>
          <p:cNvPicPr/>
          <p:nvPr/>
        </p:nvPicPr>
        <p:blipFill>
          <a:blip r:embed="rId3"/>
          <a:stretch/>
        </p:blipFill>
        <p:spPr>
          <a:xfrm>
            <a:off x="1969560" y="3542760"/>
            <a:ext cx="6387840" cy="126288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Pass Data</a:t>
            </a:r>
            <a:endParaRPr b="0" lang="en-US" sz="4400" spc="-1" strike="noStrike">
              <a:solidFill>
                <a:srgbClr val="000000"/>
              </a:solidFill>
              <a:latin typeface="Calibri"/>
            </a:endParaRPr>
          </a:p>
        </p:txBody>
      </p:sp>
      <p:sp>
        <p:nvSpPr>
          <p:cNvPr id="212" name="PlaceHolder 2"/>
          <p:cNvSpPr>
            <a:spLocks noGrp="1"/>
          </p:cNvSpPr>
          <p:nvPr>
            <p:ph/>
          </p:nvPr>
        </p:nvSpPr>
        <p:spPr>
          <a:xfrm>
            <a:off x="838080" y="143532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Props are also how you pass data from one component to another, as parameters.</a:t>
            </a:r>
            <a:endParaRPr b="0" lang="en-US" sz="2800" spc="-1" strike="noStrike">
              <a:solidFill>
                <a:srgbClr val="000000"/>
              </a:solidFill>
              <a:latin typeface="Calibri"/>
            </a:endParaRPr>
          </a:p>
        </p:txBody>
      </p:sp>
      <p:pic>
        <p:nvPicPr>
          <p:cNvPr id="213" name="Picture 3" descr=""/>
          <p:cNvPicPr/>
          <p:nvPr/>
        </p:nvPicPr>
        <p:blipFill>
          <a:blip r:embed="rId1"/>
          <a:stretch/>
        </p:blipFill>
        <p:spPr>
          <a:xfrm>
            <a:off x="1185120" y="2314800"/>
            <a:ext cx="6609960" cy="41526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Default props</a:t>
            </a:r>
            <a:endParaRPr b="0" lang="en-US" sz="4400" spc="-1" strike="noStrike">
              <a:solidFill>
                <a:srgbClr val="000000"/>
              </a:solidFill>
              <a:latin typeface="Calibri"/>
            </a:endParaRPr>
          </a:p>
        </p:txBody>
      </p:sp>
      <p:sp>
        <p:nvSpPr>
          <p:cNvPr id="215"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defaultProps is a React component property that allows you to set default values for the props argument.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If the prop property is passed, it will be changed.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defaultProps can be defined as a property on the component class itself, to set the default props for the class.</a:t>
            </a:r>
            <a:br>
              <a:rPr sz="2800"/>
            </a:br>
            <a:r>
              <a:rPr b="0" lang="en-US" sz="2800" spc="-1" strike="noStrike">
                <a:solidFill>
                  <a:srgbClr val="000000"/>
                </a:solidFill>
                <a:latin typeface="Calibri"/>
              </a:rPr>
              <a:t>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defaultProps example</a:t>
            </a:r>
            <a:endParaRPr b="0" lang="en-US" sz="4400" spc="-1" strike="noStrike">
              <a:solidFill>
                <a:srgbClr val="000000"/>
              </a:solidFill>
              <a:latin typeface="Calibri"/>
            </a:endParaRPr>
          </a:p>
        </p:txBody>
      </p:sp>
      <p:pic>
        <p:nvPicPr>
          <p:cNvPr id="217" name="Content Placeholder 3" descr=""/>
          <p:cNvPicPr/>
          <p:nvPr/>
        </p:nvPicPr>
        <p:blipFill>
          <a:blip r:embed="rId1"/>
          <a:stretch/>
        </p:blipFill>
        <p:spPr>
          <a:xfrm>
            <a:off x="1555920" y="1599480"/>
            <a:ext cx="6261120" cy="44704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Events</a:t>
            </a:r>
            <a:endParaRPr b="0" lang="en-US" sz="6000" spc="-1" strike="noStrike">
              <a:solidFill>
                <a:srgbClr val="000000"/>
              </a:solidFill>
              <a:latin typeface="Calibri"/>
            </a:endParaRPr>
          </a:p>
        </p:txBody>
      </p:sp>
      <p:sp>
        <p:nvSpPr>
          <p:cNvPr id="219"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React Events</a:t>
            </a:r>
            <a:endParaRPr b="0" lang="en-US" sz="4400" spc="-1" strike="noStrike">
              <a:solidFill>
                <a:srgbClr val="000000"/>
              </a:solidFill>
              <a:latin typeface="Calibri"/>
            </a:endParaRPr>
          </a:p>
        </p:txBody>
      </p:sp>
      <p:sp>
        <p:nvSpPr>
          <p:cNvPr id="221"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Just like HTML DOM events, React can perform actions based on user events.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has the same events as HTML: click, change, mouseover etc.</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Adding Events</a:t>
            </a:r>
            <a:endParaRPr b="0" lang="en-US" sz="4400" spc="-1" strike="noStrike">
              <a:solidFill>
                <a:srgbClr val="000000"/>
              </a:solidFill>
              <a:latin typeface="Calibri"/>
            </a:endParaRPr>
          </a:p>
        </p:txBody>
      </p:sp>
      <p:sp>
        <p:nvSpPr>
          <p:cNvPr id="22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events are written in </a:t>
            </a:r>
            <a:r>
              <a:rPr b="0" lang="en-US" sz="2800" spc="-1" strike="noStrike">
                <a:solidFill>
                  <a:srgbClr val="c00000"/>
                </a:solidFill>
                <a:latin typeface="Calibri"/>
              </a:rPr>
              <a:t>camelCase </a:t>
            </a:r>
            <a:r>
              <a:rPr b="0" lang="en-US" sz="2800" spc="-1" strike="noStrike">
                <a:solidFill>
                  <a:srgbClr val="000000"/>
                </a:solidFill>
                <a:latin typeface="Calibri"/>
              </a:rPr>
              <a:t>syntax:</a:t>
            </a:r>
            <a:endParaRPr b="0" lang="en-US" sz="2800" spc="-1" strike="noStrike">
              <a:solidFill>
                <a:srgbClr val="000000"/>
              </a:solidFill>
              <a:latin typeface="Calibri"/>
            </a:endParaRPr>
          </a:p>
          <a:p>
            <a:pPr marL="228600" indent="-228600">
              <a:lnSpc>
                <a:spcPct val="90000"/>
              </a:lnSpc>
              <a:spcBef>
                <a:spcPts val="1001"/>
              </a:spcBef>
              <a:buClr>
                <a:srgbClr val="c00000"/>
              </a:buClr>
              <a:buFont typeface="Arial"/>
              <a:buChar char="•"/>
            </a:pPr>
            <a:r>
              <a:rPr b="0" lang="en-US" sz="2800" spc="-1" strike="noStrike">
                <a:solidFill>
                  <a:srgbClr val="c00000"/>
                </a:solidFill>
                <a:latin typeface="Calibri"/>
              </a:rPr>
              <a:t>onClick </a:t>
            </a:r>
            <a:r>
              <a:rPr b="0" lang="en-US" sz="2800" spc="-1" strike="noStrike">
                <a:solidFill>
                  <a:srgbClr val="000000"/>
                </a:solidFill>
                <a:latin typeface="Calibri"/>
              </a:rPr>
              <a:t>instead of </a:t>
            </a:r>
            <a:r>
              <a:rPr b="0" lang="en-US" sz="2800" spc="-1" strike="noStrike">
                <a:solidFill>
                  <a:srgbClr val="c00000"/>
                </a:solidFill>
                <a:latin typeface="Calibri"/>
              </a:rPr>
              <a:t>onclick</a:t>
            </a:r>
            <a:r>
              <a:rPr b="0" lang="en-US" sz="2800" spc="-1" strike="noStrike">
                <a:solidFill>
                  <a:srgbClr val="000000"/>
                </a:solidFill>
                <a:latin typeface="Calibri"/>
              </a:rPr>
              <a: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event handlers are written inside curly braces:</a:t>
            </a:r>
            <a:endParaRPr b="0" lang="en-US" sz="2800" spc="-1" strike="noStrike">
              <a:solidFill>
                <a:srgbClr val="000000"/>
              </a:solidFill>
              <a:latin typeface="Calibri"/>
            </a:endParaRPr>
          </a:p>
          <a:p>
            <a:pPr marL="228600" indent="-228600">
              <a:lnSpc>
                <a:spcPct val="90000"/>
              </a:lnSpc>
              <a:spcBef>
                <a:spcPts val="1001"/>
              </a:spcBef>
              <a:buClr>
                <a:srgbClr val="c00000"/>
              </a:buClr>
              <a:buFont typeface="Arial"/>
              <a:buChar char="•"/>
            </a:pPr>
            <a:r>
              <a:rPr b="0" lang="en-US" sz="2800" spc="-1" strike="noStrike">
                <a:solidFill>
                  <a:srgbClr val="c00000"/>
                </a:solidFill>
                <a:latin typeface="Calibri"/>
              </a:rPr>
              <a:t>onClick={shoot}  </a:t>
            </a:r>
            <a:r>
              <a:rPr b="0" lang="en-US" sz="2800" spc="-1" strike="noStrike">
                <a:solidFill>
                  <a:srgbClr val="000000"/>
                </a:solidFill>
                <a:latin typeface="Calibri"/>
              </a:rPr>
              <a:t>instead of </a:t>
            </a:r>
            <a:r>
              <a:rPr b="0" lang="en-US" sz="2800" spc="-1" strike="noStrike">
                <a:solidFill>
                  <a:srgbClr val="c00000"/>
                </a:solidFill>
                <a:latin typeface="Calibri"/>
              </a:rPr>
              <a:t>onClick="shoot()".</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224" name="Picture 3" descr=""/>
          <p:cNvPicPr/>
          <p:nvPr/>
        </p:nvPicPr>
        <p:blipFill>
          <a:blip r:embed="rId1"/>
          <a:stretch/>
        </p:blipFill>
        <p:spPr>
          <a:xfrm>
            <a:off x="1336680" y="3878640"/>
            <a:ext cx="6286680" cy="6595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Example</a:t>
            </a:r>
            <a:endParaRPr b="0" lang="en-US" sz="4400" spc="-1" strike="noStrike">
              <a:solidFill>
                <a:srgbClr val="000000"/>
              </a:solidFill>
              <a:latin typeface="Calibri"/>
            </a:endParaRPr>
          </a:p>
        </p:txBody>
      </p:sp>
      <p:pic>
        <p:nvPicPr>
          <p:cNvPr id="226" name="Content Placeholder 3" descr=""/>
          <p:cNvPicPr/>
          <p:nvPr/>
        </p:nvPicPr>
        <p:blipFill>
          <a:blip r:embed="rId1"/>
          <a:stretch/>
        </p:blipFill>
        <p:spPr>
          <a:xfrm>
            <a:off x="970200" y="1924920"/>
            <a:ext cx="7846200" cy="38620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React - Installation</a:t>
            </a:r>
            <a:endParaRPr b="0" lang="en-US" sz="6000" spc="-1" strike="noStrike">
              <a:solidFill>
                <a:srgbClr val="000000"/>
              </a:solidFill>
              <a:latin typeface="Calibri"/>
            </a:endParaRPr>
          </a:p>
        </p:txBody>
      </p:sp>
      <p:sp>
        <p:nvSpPr>
          <p:cNvPr id="98"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Passing Arguments</a:t>
            </a:r>
            <a:endParaRPr b="0" lang="en-US" sz="4400" spc="-1" strike="noStrike">
              <a:solidFill>
                <a:srgbClr val="000000"/>
              </a:solidFill>
              <a:latin typeface="Calibri"/>
            </a:endParaRPr>
          </a:p>
        </p:txBody>
      </p:sp>
      <p:pic>
        <p:nvPicPr>
          <p:cNvPr id="228" name="Content Placeholder 3" descr=""/>
          <p:cNvPicPr/>
          <p:nvPr/>
        </p:nvPicPr>
        <p:blipFill>
          <a:blip r:embed="rId1"/>
          <a:stretch/>
        </p:blipFill>
        <p:spPr>
          <a:xfrm>
            <a:off x="968400" y="1690560"/>
            <a:ext cx="8729280" cy="425268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React State</a:t>
            </a:r>
            <a:endParaRPr b="0" lang="en-US" sz="6000" spc="-1" strike="noStrike">
              <a:solidFill>
                <a:srgbClr val="000000"/>
              </a:solidFill>
              <a:latin typeface="Calibri"/>
            </a:endParaRPr>
          </a:p>
        </p:txBody>
      </p:sp>
      <p:sp>
        <p:nvSpPr>
          <p:cNvPr id="230"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Picture 3" descr="What is state in React?"/>
          <p:cNvPicPr/>
          <p:nvPr/>
        </p:nvPicPr>
        <p:blipFill>
          <a:blip r:embed="rId1"/>
          <a:stretch/>
        </p:blipFill>
        <p:spPr>
          <a:xfrm>
            <a:off x="2203200" y="2893320"/>
            <a:ext cx="7301520" cy="3779280"/>
          </a:xfrm>
          <a:prstGeom prst="rect">
            <a:avLst/>
          </a:prstGeom>
          <a:ln w="0">
            <a:noFill/>
          </a:ln>
        </p:spPr>
      </p:pic>
      <p:sp>
        <p:nvSpPr>
          <p:cNvPr id="23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React State</a:t>
            </a:r>
            <a:endParaRPr b="0" lang="en-US" sz="4400" spc="-1" strike="noStrike">
              <a:solidFill>
                <a:srgbClr val="000000"/>
              </a:solidFill>
              <a:latin typeface="Calibri"/>
            </a:endParaRPr>
          </a:p>
        </p:txBody>
      </p:sp>
      <p:sp>
        <p:nvSpPr>
          <p:cNvPr id="23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components has a built-in state object.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state object is where you store property values that belongs to the component.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When the state object changes, the component re-renders.</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State vs Props</a:t>
            </a:r>
            <a:endParaRPr b="0" lang="en-US" sz="4400" spc="-1" strike="noStrike">
              <a:solidFill>
                <a:srgbClr val="000000"/>
              </a:solidFill>
              <a:latin typeface="Calibri"/>
            </a:endParaRPr>
          </a:p>
        </p:txBody>
      </p:sp>
      <p:pic>
        <p:nvPicPr>
          <p:cNvPr id="235" name="Content Placeholder 3" descr=""/>
          <p:cNvPicPr/>
          <p:nvPr/>
        </p:nvPicPr>
        <p:blipFill>
          <a:blip r:embed="rId1"/>
          <a:stretch/>
        </p:blipFill>
        <p:spPr>
          <a:xfrm>
            <a:off x="2287080" y="1690560"/>
            <a:ext cx="7617240" cy="44121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Creating the </a:t>
            </a:r>
            <a:r>
              <a:rPr b="0" lang="en-US" sz="4400" spc="-1" strike="noStrike">
                <a:solidFill>
                  <a:srgbClr val="c00000"/>
                </a:solidFill>
                <a:latin typeface="Calibri Light"/>
              </a:rPr>
              <a:t>state </a:t>
            </a:r>
            <a:r>
              <a:rPr b="0" lang="en-US" sz="4400" spc="-1" strike="noStrike">
                <a:solidFill>
                  <a:srgbClr val="000000"/>
                </a:solidFill>
                <a:latin typeface="Calibri Light"/>
              </a:rPr>
              <a:t>Object</a:t>
            </a:r>
            <a:endParaRPr b="0" lang="en-US" sz="4400" spc="-1" strike="noStrike">
              <a:solidFill>
                <a:srgbClr val="000000"/>
              </a:solidFill>
              <a:latin typeface="Calibri"/>
            </a:endParaRPr>
          </a:p>
        </p:txBody>
      </p:sp>
      <p:sp>
        <p:nvSpPr>
          <p:cNvPr id="237" name="PlaceHolder 2"/>
          <p:cNvSpPr>
            <a:spLocks noGrp="1"/>
          </p:cNvSpPr>
          <p:nvPr>
            <p:ph/>
          </p:nvPr>
        </p:nvSpPr>
        <p:spPr>
          <a:xfrm>
            <a:off x="838080" y="142884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a:t>
            </a:r>
            <a:r>
              <a:rPr b="0" lang="en-US" sz="2800" spc="-1" strike="noStrike">
                <a:solidFill>
                  <a:srgbClr val="c00000"/>
                </a:solidFill>
                <a:latin typeface="Calibri"/>
              </a:rPr>
              <a:t>state</a:t>
            </a:r>
            <a:r>
              <a:rPr b="0" lang="en-US" sz="2800" spc="-1" strike="noStrike">
                <a:solidFill>
                  <a:srgbClr val="000000"/>
                </a:solidFill>
                <a:latin typeface="Calibri"/>
              </a:rPr>
              <a:t> object is initialized in the constructor:</a:t>
            </a:r>
            <a:endParaRPr b="0" lang="en-US" sz="2800" spc="-1" strike="noStrike">
              <a:solidFill>
                <a:srgbClr val="000000"/>
              </a:solidFill>
              <a:latin typeface="Calibri"/>
            </a:endParaRPr>
          </a:p>
        </p:txBody>
      </p:sp>
      <p:pic>
        <p:nvPicPr>
          <p:cNvPr id="238" name="Picture 4" descr=""/>
          <p:cNvPicPr/>
          <p:nvPr/>
        </p:nvPicPr>
        <p:blipFill>
          <a:blip r:embed="rId1"/>
          <a:stretch/>
        </p:blipFill>
        <p:spPr>
          <a:xfrm>
            <a:off x="918000" y="2017440"/>
            <a:ext cx="4931640" cy="3737160"/>
          </a:xfrm>
          <a:prstGeom prst="rect">
            <a:avLst/>
          </a:prstGeom>
          <a:ln w="0">
            <a:noFill/>
          </a:ln>
        </p:spPr>
      </p:pic>
      <p:pic>
        <p:nvPicPr>
          <p:cNvPr id="239" name="Picture 5" descr=""/>
          <p:cNvPicPr/>
          <p:nvPr/>
        </p:nvPicPr>
        <p:blipFill>
          <a:blip r:embed="rId2"/>
          <a:stretch/>
        </p:blipFill>
        <p:spPr>
          <a:xfrm>
            <a:off x="6355800" y="2159640"/>
            <a:ext cx="4491720" cy="4536360"/>
          </a:xfrm>
          <a:prstGeom prst="rect">
            <a:avLst/>
          </a:prstGeom>
          <a:ln w="0">
            <a:noFill/>
          </a:ln>
        </p:spPr>
      </p:pic>
      <p:pic>
        <p:nvPicPr>
          <p:cNvPr id="240" name="Picture 6" descr=""/>
          <p:cNvPicPr/>
          <p:nvPr/>
        </p:nvPicPr>
        <p:blipFill>
          <a:blip r:embed="rId3"/>
          <a:stretch/>
        </p:blipFill>
        <p:spPr>
          <a:xfrm>
            <a:off x="6355800" y="1854720"/>
            <a:ext cx="4743000" cy="30456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Using the </a:t>
            </a:r>
            <a:r>
              <a:rPr b="0" lang="en-US" sz="4400" spc="-1" strike="noStrike">
                <a:solidFill>
                  <a:srgbClr val="c00000"/>
                </a:solidFill>
                <a:latin typeface="Calibri Light"/>
              </a:rPr>
              <a:t>state</a:t>
            </a:r>
            <a:r>
              <a:rPr b="0" lang="en-US" sz="4400" spc="-1" strike="noStrike">
                <a:solidFill>
                  <a:srgbClr val="000000"/>
                </a:solidFill>
                <a:latin typeface="Calibri Light"/>
              </a:rPr>
              <a:t> Object</a:t>
            </a:r>
            <a:endParaRPr b="0" lang="en-US" sz="4400" spc="-1" strike="noStrike">
              <a:solidFill>
                <a:srgbClr val="000000"/>
              </a:solidFill>
              <a:latin typeface="Calibri"/>
            </a:endParaRPr>
          </a:p>
        </p:txBody>
      </p:sp>
      <p:sp>
        <p:nvSpPr>
          <p:cNvPr id="242" name="PlaceHolder 2"/>
          <p:cNvSpPr>
            <a:spLocks noGrp="1"/>
          </p:cNvSpPr>
          <p:nvPr>
            <p:ph/>
          </p:nvPr>
        </p:nvSpPr>
        <p:spPr>
          <a:xfrm>
            <a:off x="691560" y="1690560"/>
            <a:ext cx="622332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Refer to the </a:t>
            </a:r>
            <a:r>
              <a:rPr b="0" lang="en-US" sz="2800" spc="-1" strike="noStrike">
                <a:solidFill>
                  <a:srgbClr val="c00000"/>
                </a:solidFill>
                <a:latin typeface="Calibri"/>
              </a:rPr>
              <a:t>state</a:t>
            </a:r>
            <a:r>
              <a:rPr b="0" lang="en-US" sz="2800" spc="-1" strike="noStrike">
                <a:solidFill>
                  <a:srgbClr val="000000"/>
                </a:solidFill>
                <a:latin typeface="Calibri"/>
              </a:rPr>
              <a:t> object anywhere in the component by using the </a:t>
            </a:r>
            <a:r>
              <a:rPr b="0" lang="en-US" sz="2800" spc="-1" strike="noStrike">
                <a:solidFill>
                  <a:srgbClr val="c00000"/>
                </a:solidFill>
                <a:latin typeface="Calibri"/>
              </a:rPr>
              <a:t>this.state.propertyname </a:t>
            </a:r>
            <a:r>
              <a:rPr b="0" lang="en-US" sz="2800" spc="-1" strike="noStrike">
                <a:solidFill>
                  <a:srgbClr val="000000"/>
                </a:solidFill>
                <a:latin typeface="Calibri"/>
              </a:rPr>
              <a:t>syntax:</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243" name="Picture 4" descr=""/>
          <p:cNvPicPr/>
          <p:nvPr/>
        </p:nvPicPr>
        <p:blipFill>
          <a:blip r:embed="rId1"/>
          <a:stretch/>
        </p:blipFill>
        <p:spPr>
          <a:xfrm>
            <a:off x="6915240" y="613800"/>
            <a:ext cx="4773240" cy="61912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Picture 3" descr=""/>
          <p:cNvPicPr/>
          <p:nvPr/>
        </p:nvPicPr>
        <p:blipFill>
          <a:blip r:embed="rId1"/>
          <a:stretch/>
        </p:blipFill>
        <p:spPr>
          <a:xfrm>
            <a:off x="7227000" y="1242720"/>
            <a:ext cx="4964400" cy="5120280"/>
          </a:xfrm>
          <a:prstGeom prst="rect">
            <a:avLst/>
          </a:prstGeom>
          <a:ln w="0">
            <a:noFill/>
          </a:ln>
        </p:spPr>
      </p:pic>
      <p:sp>
        <p:nvSpPr>
          <p:cNvPr id="24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Changing the </a:t>
            </a:r>
            <a:r>
              <a:rPr b="0" lang="en-US" sz="4400" spc="-1" strike="noStrike">
                <a:solidFill>
                  <a:srgbClr val="c00000"/>
                </a:solidFill>
                <a:latin typeface="Calibri Light"/>
              </a:rPr>
              <a:t>state</a:t>
            </a:r>
            <a:r>
              <a:rPr b="0" lang="en-US" sz="4400" spc="-1" strike="noStrike">
                <a:solidFill>
                  <a:srgbClr val="000000"/>
                </a:solidFill>
                <a:latin typeface="Calibri Light"/>
              </a:rPr>
              <a:t> Object</a:t>
            </a:r>
            <a:endParaRPr b="0" lang="en-US" sz="4400" spc="-1" strike="noStrike">
              <a:solidFill>
                <a:srgbClr val="000000"/>
              </a:solidFill>
              <a:latin typeface="Calibri"/>
            </a:endParaRPr>
          </a:p>
        </p:txBody>
      </p:sp>
      <p:sp>
        <p:nvSpPr>
          <p:cNvPr id="246" name="PlaceHolder 2"/>
          <p:cNvSpPr>
            <a:spLocks noGrp="1"/>
          </p:cNvSpPr>
          <p:nvPr>
            <p:ph/>
          </p:nvPr>
        </p:nvSpPr>
        <p:spPr>
          <a:xfrm>
            <a:off x="287280" y="1825560"/>
            <a:ext cx="73688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To change a value in the state object, use the </a:t>
            </a:r>
            <a:r>
              <a:rPr b="0" lang="en-US" sz="2800" spc="-1" strike="noStrike">
                <a:solidFill>
                  <a:srgbClr val="c00000"/>
                </a:solidFill>
                <a:latin typeface="Calibri"/>
              </a:rPr>
              <a:t>this.setState()</a:t>
            </a:r>
            <a:r>
              <a:rPr b="0" lang="en-US" sz="2800" spc="-1" strike="noStrike">
                <a:solidFill>
                  <a:srgbClr val="000000"/>
                </a:solidFill>
                <a:latin typeface="Calibri"/>
              </a:rPr>
              <a:t> method.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When a value in the </a:t>
            </a:r>
            <a:r>
              <a:rPr b="0" lang="en-US" sz="2800" spc="-1" strike="noStrike">
                <a:solidFill>
                  <a:srgbClr val="c00000"/>
                </a:solidFill>
                <a:latin typeface="Calibri"/>
              </a:rPr>
              <a:t>state</a:t>
            </a:r>
            <a:r>
              <a:rPr b="0" lang="en-US" sz="2800" spc="-1" strike="noStrike">
                <a:solidFill>
                  <a:srgbClr val="000000"/>
                </a:solidFill>
                <a:latin typeface="Calibri"/>
              </a:rPr>
              <a:t> object changes, the component will re-render, meaning that the output will change according to the new value(s).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Setstate concerns</a:t>
            </a:r>
            <a:endParaRPr b="0" lang="en-US" sz="4400" spc="-1" strike="noStrike">
              <a:solidFill>
                <a:srgbClr val="000000"/>
              </a:solidFill>
              <a:latin typeface="Calibri"/>
            </a:endParaRPr>
          </a:p>
        </p:txBody>
      </p:sp>
      <p:sp>
        <p:nvSpPr>
          <p:cNvPr id="248" name="PlaceHolder 2"/>
          <p:cNvSpPr>
            <a:spLocks noGrp="1"/>
          </p:cNvSpPr>
          <p:nvPr>
            <p:ph/>
          </p:nvPr>
        </p:nvSpPr>
        <p:spPr>
          <a:xfrm>
            <a:off x="838080" y="1343880"/>
            <a:ext cx="10515240" cy="5320800"/>
          </a:xfrm>
          <a:prstGeom prst="rect">
            <a:avLst/>
          </a:prstGeom>
          <a:noFill/>
          <a:ln w="0">
            <a:noFill/>
          </a:ln>
        </p:spPr>
        <p:txBody>
          <a:bodyPr anchor="t">
            <a:normAutofit fontScale="89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is highly efficient and thus uses asynchronous state updates i.e. React may update multiple setState() updates in a single go.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Thus using the value of the current state may not always generate the desired result.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For example, let us take a case where we must keep a count (Likes of a Post). Many developers may miswrite the code as below. </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Now due to asynchronous processing, this.state.count may produce an undesirable result. A more appropriate approach would be to use the following. </a:t>
            </a:r>
            <a:br>
              <a:rPr sz="2800"/>
            </a:br>
            <a:br>
              <a:rPr sz="2800"/>
            </a:br>
            <a:r>
              <a:rPr b="0" lang="en-US" sz="2800" spc="-1" strike="noStrike">
                <a:solidFill>
                  <a:srgbClr val="000000"/>
                </a:solidFill>
                <a:latin typeface="Calibri"/>
              </a:rPr>
              <a:t> </a:t>
            </a:r>
            <a:endParaRPr b="0" lang="en-US" sz="2800" spc="-1" strike="noStrike">
              <a:solidFill>
                <a:srgbClr val="000000"/>
              </a:solidFill>
              <a:latin typeface="Calibri"/>
            </a:endParaRPr>
          </a:p>
        </p:txBody>
      </p:sp>
      <p:pic>
        <p:nvPicPr>
          <p:cNvPr id="249" name="Picture 3" descr=""/>
          <p:cNvPicPr/>
          <p:nvPr/>
        </p:nvPicPr>
        <p:blipFill>
          <a:blip r:embed="rId1"/>
          <a:stretch/>
        </p:blipFill>
        <p:spPr>
          <a:xfrm>
            <a:off x="1672920" y="4004640"/>
            <a:ext cx="8510400" cy="506520"/>
          </a:xfrm>
          <a:prstGeom prst="rect">
            <a:avLst/>
          </a:prstGeom>
          <a:ln w="0">
            <a:noFill/>
          </a:ln>
        </p:spPr>
      </p:pic>
      <p:pic>
        <p:nvPicPr>
          <p:cNvPr id="250" name="Picture 4" descr=""/>
          <p:cNvPicPr/>
          <p:nvPr/>
        </p:nvPicPr>
        <p:blipFill>
          <a:blip r:embed="rId2"/>
          <a:stretch/>
        </p:blipFill>
        <p:spPr>
          <a:xfrm>
            <a:off x="3492360" y="5490360"/>
            <a:ext cx="5564880" cy="11743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648360" y="720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Passing state from parent to child</a:t>
            </a:r>
            <a:endParaRPr b="0" lang="en-US" sz="4400" spc="-1" strike="noStrike">
              <a:solidFill>
                <a:srgbClr val="000000"/>
              </a:solidFill>
              <a:latin typeface="Calibri"/>
            </a:endParaRPr>
          </a:p>
        </p:txBody>
      </p:sp>
      <p:pic>
        <p:nvPicPr>
          <p:cNvPr id="252" name="Content Placeholder 4" descr=""/>
          <p:cNvPicPr/>
          <p:nvPr/>
        </p:nvPicPr>
        <p:blipFill>
          <a:blip r:embed="rId1"/>
          <a:stretch/>
        </p:blipFill>
        <p:spPr>
          <a:xfrm>
            <a:off x="780480" y="1008720"/>
            <a:ext cx="7174080" cy="3570120"/>
          </a:xfrm>
          <a:prstGeom prst="rect">
            <a:avLst/>
          </a:prstGeom>
          <a:ln w="0">
            <a:noFill/>
          </a:ln>
        </p:spPr>
      </p:pic>
      <p:pic>
        <p:nvPicPr>
          <p:cNvPr id="253" name="Picture 3" descr=""/>
          <p:cNvPicPr/>
          <p:nvPr/>
        </p:nvPicPr>
        <p:blipFill>
          <a:blip r:embed="rId2"/>
          <a:stretch/>
        </p:blipFill>
        <p:spPr>
          <a:xfrm>
            <a:off x="8819640" y="2259000"/>
            <a:ext cx="1647360" cy="923400"/>
          </a:xfrm>
          <a:prstGeom prst="rect">
            <a:avLst/>
          </a:prstGeom>
          <a:ln w="0">
            <a:noFill/>
          </a:ln>
        </p:spPr>
      </p:pic>
      <p:pic>
        <p:nvPicPr>
          <p:cNvPr id="254" name="Picture 5" descr=""/>
          <p:cNvPicPr/>
          <p:nvPr/>
        </p:nvPicPr>
        <p:blipFill>
          <a:blip r:embed="rId3"/>
          <a:stretch/>
        </p:blipFill>
        <p:spPr>
          <a:xfrm>
            <a:off x="780480" y="4651920"/>
            <a:ext cx="6823800" cy="21117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Passing data from child to parent</a:t>
            </a:r>
            <a:endParaRPr b="0" lang="en-US" sz="4400" spc="-1" strike="noStrike">
              <a:solidFill>
                <a:srgbClr val="000000"/>
              </a:solidFill>
              <a:latin typeface="Calibri"/>
            </a:endParaRPr>
          </a:p>
        </p:txBody>
      </p:sp>
      <p:sp>
        <p:nvSpPr>
          <p:cNvPr id="256" name="PlaceHolder 2"/>
          <p:cNvSpPr>
            <a:spLocks noGrp="1"/>
          </p:cNvSpPr>
          <p:nvPr>
            <p:ph/>
          </p:nvPr>
        </p:nvSpPr>
        <p:spPr>
          <a:xfrm>
            <a:off x="838080" y="135180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Step 1</a:t>
            </a:r>
            <a:r>
              <a:rPr b="0" lang="en-US" sz="2800" spc="-1" strike="noStrike">
                <a:solidFill>
                  <a:srgbClr val="000000"/>
                </a:solidFill>
                <a:latin typeface="Calibri"/>
              </a:rPr>
              <a:t>: Define a callback function that takes in a parameter which we consider having accessed from the child in the Parent.js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Step 2</a:t>
            </a:r>
            <a:r>
              <a:rPr b="0" lang="en-US" sz="2800" spc="-1" strike="noStrike">
                <a:solidFill>
                  <a:srgbClr val="000000"/>
                </a:solidFill>
                <a:latin typeface="Calibri"/>
              </a:rPr>
              <a:t>: Also, send the defined callback function as a props to the Child1.js</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pic>
        <p:nvPicPr>
          <p:cNvPr id="257" name="Picture 4" descr=""/>
          <p:cNvPicPr/>
          <p:nvPr/>
        </p:nvPicPr>
        <p:blipFill>
          <a:blip r:embed="rId1"/>
          <a:stretch/>
        </p:blipFill>
        <p:spPr>
          <a:xfrm>
            <a:off x="0" y="3290040"/>
            <a:ext cx="6238440" cy="3352320"/>
          </a:xfrm>
          <a:prstGeom prst="rect">
            <a:avLst/>
          </a:prstGeom>
          <a:ln w="0">
            <a:noFill/>
          </a:ln>
        </p:spPr>
      </p:pic>
      <p:pic>
        <p:nvPicPr>
          <p:cNvPr id="258" name="Picture 5" descr=""/>
          <p:cNvPicPr/>
          <p:nvPr/>
        </p:nvPicPr>
        <p:blipFill>
          <a:blip r:embed="rId2"/>
          <a:stretch/>
        </p:blipFill>
        <p:spPr>
          <a:xfrm>
            <a:off x="6348600" y="4027680"/>
            <a:ext cx="5843160" cy="18766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React Getting Started - React Directly in HTML</a:t>
            </a:r>
            <a:endParaRPr b="0" lang="en-US" sz="4400" spc="-1" strike="noStrike">
              <a:solidFill>
                <a:srgbClr val="000000"/>
              </a:solidFill>
              <a:latin typeface="Calibri"/>
            </a:endParaRPr>
          </a:p>
        </p:txBody>
      </p:sp>
      <p:sp>
        <p:nvSpPr>
          <p:cNvPr id="10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quickest way start learning React is to write React directly in your HTML files.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Start by including three scripts, the first two let us write React code in our JavaScripts, and the third, Babel, allows us to write JSX syntax and ES6 in older browsers.</a:t>
            </a:r>
            <a:endParaRPr b="0" lang="en-US" sz="2800" spc="-1" strike="noStrike">
              <a:solidFill>
                <a:srgbClr val="000000"/>
              </a:solidFill>
              <a:latin typeface="Calibri"/>
            </a:endParaRPr>
          </a:p>
        </p:txBody>
      </p:sp>
      <p:pic>
        <p:nvPicPr>
          <p:cNvPr id="101" name="Picture 3" descr=""/>
          <p:cNvPicPr/>
          <p:nvPr/>
        </p:nvPicPr>
        <p:blipFill>
          <a:blip r:embed="rId1"/>
          <a:stretch/>
        </p:blipFill>
        <p:spPr>
          <a:xfrm>
            <a:off x="1516680" y="4092120"/>
            <a:ext cx="8210160" cy="10951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Passing data between siblings</a:t>
            </a:r>
            <a:endParaRPr b="0" lang="en-US" sz="4400" spc="-1" strike="noStrike">
              <a:solidFill>
                <a:srgbClr val="000000"/>
              </a:solidFill>
              <a:latin typeface="Calibri"/>
            </a:endParaRPr>
          </a:p>
        </p:txBody>
      </p:sp>
      <p:sp>
        <p:nvSpPr>
          <p:cNvPr id="26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Method 1: </a:t>
            </a:r>
            <a:r>
              <a:rPr b="0" i="1" lang="en-US" sz="2800" spc="-1" strike="noStrike">
                <a:solidFill>
                  <a:srgbClr val="000000"/>
                </a:solidFill>
                <a:latin typeface="Calibri"/>
              </a:rPr>
              <a:t>Combine the above two methods of sharing data.</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261" name="Picture 2" descr="https://miro.medium.com/max/550/1*TRjMRAgIbh1-LgwiOjsNBg.gif"/>
          <p:cNvPicPr/>
          <p:nvPr/>
        </p:nvPicPr>
        <p:blipFill>
          <a:blip r:embed="rId1"/>
          <a:stretch/>
        </p:blipFill>
        <p:spPr>
          <a:xfrm>
            <a:off x="3020040" y="2057040"/>
            <a:ext cx="5238360" cy="452412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Passing data between siblings (cont…)</a:t>
            </a:r>
            <a:endParaRPr b="0" lang="en-US" sz="4400" spc="-1" strike="noStrike">
              <a:solidFill>
                <a:srgbClr val="000000"/>
              </a:solidFill>
              <a:latin typeface="Calibri"/>
            </a:endParaRPr>
          </a:p>
        </p:txBody>
      </p:sp>
      <p:sp>
        <p:nvSpPr>
          <p:cNvPr id="26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1" lang="en-US" sz="2800" spc="-1" strike="noStrike">
                <a:solidFill>
                  <a:srgbClr val="000000"/>
                </a:solidFill>
                <a:latin typeface="Calibri"/>
              </a:rPr>
              <a:t>Method 2: </a:t>
            </a:r>
            <a:r>
              <a:rPr b="0" i="1" lang="en-US" sz="2800" spc="-1" strike="noStrike">
                <a:solidFill>
                  <a:srgbClr val="000000"/>
                </a:solidFill>
                <a:latin typeface="Calibri"/>
              </a:rPr>
              <a:t>Use a global store maintaining the states of all child components which are needed to interact and consume the data required from the store — </a:t>
            </a:r>
            <a:r>
              <a:rPr b="1" i="1" lang="en-US" sz="2800" spc="-1" strike="noStrike">
                <a:solidFill>
                  <a:srgbClr val="000000"/>
                </a:solidFill>
                <a:latin typeface="Calibri"/>
              </a:rPr>
              <a:t>Redux</a:t>
            </a:r>
            <a:endParaRPr b="0" lang="en-US" sz="2800" spc="-1" strike="noStrike">
              <a:solidFill>
                <a:srgbClr val="000000"/>
              </a:solidFill>
              <a:latin typeface="Calibri"/>
            </a:endParaRPr>
          </a:p>
        </p:txBody>
      </p:sp>
      <p:pic>
        <p:nvPicPr>
          <p:cNvPr id="264" name="Picture 2" descr="https://miro.medium.com/max/700/1*61TB2qL8BddRUyVSsT_9_A.gif"/>
          <p:cNvPicPr/>
          <p:nvPr/>
        </p:nvPicPr>
        <p:blipFill>
          <a:blip r:embed="rId1"/>
          <a:stretch/>
        </p:blipFill>
        <p:spPr>
          <a:xfrm>
            <a:off x="2534040" y="2797200"/>
            <a:ext cx="6183720" cy="419616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React Component Lifecycle</a:t>
            </a:r>
            <a:endParaRPr b="0" lang="en-US" sz="6000" spc="-1" strike="noStrike">
              <a:solidFill>
                <a:srgbClr val="000000"/>
              </a:solidFill>
              <a:latin typeface="Calibri"/>
            </a:endParaRPr>
          </a:p>
        </p:txBody>
      </p:sp>
      <p:sp>
        <p:nvSpPr>
          <p:cNvPr id="266"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Lifecycle of a component</a:t>
            </a:r>
            <a:endParaRPr b="0" lang="en-US" sz="4400" spc="-1" strike="noStrike">
              <a:solidFill>
                <a:srgbClr val="000000"/>
              </a:solidFill>
              <a:latin typeface="Calibri"/>
            </a:endParaRPr>
          </a:p>
        </p:txBody>
      </p:sp>
      <p:sp>
        <p:nvSpPr>
          <p:cNvPr id="26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Each component in React has a lifecycle which you can monitor and manipulate during its three main phases.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three phases are: </a:t>
            </a:r>
            <a:r>
              <a:rPr b="1" lang="en-US" sz="2800" spc="-1" strike="noStrike">
                <a:solidFill>
                  <a:srgbClr val="000000"/>
                </a:solidFill>
                <a:latin typeface="Calibri"/>
              </a:rPr>
              <a:t>Mounting</a:t>
            </a:r>
            <a:r>
              <a:rPr b="0" lang="en-US" sz="2800" spc="-1" strike="noStrike">
                <a:solidFill>
                  <a:srgbClr val="000000"/>
                </a:solidFill>
                <a:latin typeface="Calibri"/>
              </a:rPr>
              <a:t>, </a:t>
            </a:r>
            <a:r>
              <a:rPr b="1" lang="en-US" sz="2800" spc="-1" strike="noStrike">
                <a:solidFill>
                  <a:srgbClr val="000000"/>
                </a:solidFill>
                <a:latin typeface="Calibri"/>
              </a:rPr>
              <a:t>Updating</a:t>
            </a:r>
            <a:r>
              <a:rPr b="0" lang="en-US" sz="2800" spc="-1" strike="noStrike">
                <a:solidFill>
                  <a:srgbClr val="000000"/>
                </a:solidFill>
                <a:latin typeface="Calibri"/>
              </a:rPr>
              <a:t>, and </a:t>
            </a:r>
            <a:r>
              <a:rPr b="1" lang="en-US" sz="2800" spc="-1" strike="noStrike">
                <a:solidFill>
                  <a:srgbClr val="000000"/>
                </a:solidFill>
                <a:latin typeface="Calibri"/>
              </a:rPr>
              <a:t>Unmounting</a:t>
            </a:r>
            <a:r>
              <a:rPr b="0" lang="en-US" sz="2800" spc="-1" strike="noStrike">
                <a:solidFill>
                  <a:srgbClr val="000000"/>
                </a:solidFill>
                <a:latin typeface="Calibri"/>
              </a:rPr>
              <a: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Mounting</a:t>
            </a:r>
            <a:endParaRPr b="0" lang="en-US" sz="4400" spc="-1" strike="noStrike">
              <a:solidFill>
                <a:srgbClr val="000000"/>
              </a:solidFill>
              <a:latin typeface="Calibri"/>
            </a:endParaRPr>
          </a:p>
        </p:txBody>
      </p:sp>
      <p:sp>
        <p:nvSpPr>
          <p:cNvPr id="270"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Mounting means putting elements into the DOM.</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has four built-in methods that gets called, in this order, when mounting a component:</a:t>
            </a:r>
            <a:endParaRPr b="0" lang="en-US" sz="28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constructor()</a:t>
            </a:r>
            <a:endParaRPr b="0" lang="en-US" sz="24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getDerivedStateFromProps()</a:t>
            </a:r>
            <a:endParaRPr b="0" lang="en-US" sz="24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render()</a:t>
            </a:r>
            <a:endParaRPr b="0" lang="en-US" sz="24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componentDidMount()</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a:t>
            </a:r>
            <a:r>
              <a:rPr b="0" lang="en-US" sz="2800" spc="-1" strike="noStrike">
                <a:solidFill>
                  <a:srgbClr val="c00000"/>
                </a:solidFill>
                <a:latin typeface="Calibri"/>
              </a:rPr>
              <a:t>render()</a:t>
            </a:r>
            <a:r>
              <a:rPr b="0" lang="en-US" sz="2800" spc="-1" strike="noStrike">
                <a:solidFill>
                  <a:srgbClr val="000000"/>
                </a:solidFill>
                <a:latin typeface="Calibri"/>
              </a:rPr>
              <a:t> method is required and will always be called, the others are optional and will be called if you define them.</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Updating</a:t>
            </a:r>
            <a:endParaRPr b="0" lang="en-US" sz="4400" spc="-1" strike="noStrike">
              <a:solidFill>
                <a:srgbClr val="000000"/>
              </a:solidFill>
              <a:latin typeface="Calibri"/>
            </a:endParaRPr>
          </a:p>
        </p:txBody>
      </p:sp>
      <p:sp>
        <p:nvSpPr>
          <p:cNvPr id="272" name="PlaceHolder 2"/>
          <p:cNvSpPr>
            <a:spLocks noGrp="1"/>
          </p:cNvSpPr>
          <p:nvPr>
            <p:ph/>
          </p:nvPr>
        </p:nvSpPr>
        <p:spPr>
          <a:xfrm>
            <a:off x="838080" y="1825560"/>
            <a:ext cx="10515240" cy="4350960"/>
          </a:xfrm>
          <a:prstGeom prst="rect">
            <a:avLst/>
          </a:prstGeom>
          <a:noFill/>
          <a:ln w="0">
            <a:noFill/>
          </a:ln>
        </p:spPr>
        <p:txBody>
          <a:bodyPr anchor="t">
            <a:normAutofit fontScale="94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next phase in the lifecycle is when a component is updated.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 component is updated whenever there is a change in the component's </a:t>
            </a:r>
            <a:r>
              <a:rPr b="0" lang="en-US" sz="2800" spc="-1" strike="noStrike">
                <a:solidFill>
                  <a:srgbClr val="c00000"/>
                </a:solidFill>
                <a:latin typeface="Calibri"/>
              </a:rPr>
              <a:t>state</a:t>
            </a:r>
            <a:r>
              <a:rPr b="0" lang="en-US" sz="2800" spc="-1" strike="noStrike">
                <a:solidFill>
                  <a:srgbClr val="000000"/>
                </a:solidFill>
                <a:latin typeface="Calibri"/>
              </a:rPr>
              <a:t> or </a:t>
            </a:r>
            <a:r>
              <a:rPr b="0" lang="en-US" sz="2800" spc="-1" strike="noStrike">
                <a:solidFill>
                  <a:srgbClr val="c00000"/>
                </a:solidFill>
                <a:latin typeface="Calibri"/>
              </a:rPr>
              <a:t>props</a:t>
            </a:r>
            <a:r>
              <a:rPr b="0" lang="en-US" sz="2800" spc="-1" strike="noStrike">
                <a:solidFill>
                  <a:srgbClr val="000000"/>
                </a:solidFill>
                <a:latin typeface="Calibri"/>
              </a:rPr>
              <a: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has five built-in methods that gets called, in this order, when a component is updated:</a:t>
            </a:r>
            <a:endParaRPr b="0" lang="en-US" sz="28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getDerivedStateFromProps()</a:t>
            </a:r>
            <a:endParaRPr b="0" lang="en-US" sz="24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shouldComponentUpdate()</a:t>
            </a:r>
            <a:endParaRPr b="0" lang="en-US" sz="24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render()</a:t>
            </a:r>
            <a:endParaRPr b="0" lang="en-US" sz="24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getSnapshotBeforeUpdate()</a:t>
            </a:r>
            <a:endParaRPr b="0" lang="en-US" sz="2400" spc="-1" strike="noStrike">
              <a:solidFill>
                <a:srgbClr val="000000"/>
              </a:solidFill>
              <a:latin typeface="Calibri"/>
            </a:endParaRPr>
          </a:p>
          <a:p>
            <a:pPr lvl="1" marL="685800" indent="-228600">
              <a:lnSpc>
                <a:spcPct val="90000"/>
              </a:lnSpc>
              <a:spcBef>
                <a:spcPts val="499"/>
              </a:spcBef>
              <a:buClr>
                <a:srgbClr val="c00000"/>
              </a:buClr>
              <a:buFont typeface="Arial"/>
              <a:buChar char="•"/>
            </a:pPr>
            <a:r>
              <a:rPr b="0" lang="en-US" sz="2400" spc="-1" strike="noStrike">
                <a:solidFill>
                  <a:srgbClr val="c00000"/>
                </a:solidFill>
                <a:latin typeface="Calibri"/>
              </a:rPr>
              <a:t>componentDidUpdate()</a:t>
            </a:r>
            <a:endParaRPr b="0" lang="en-US" sz="24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Unmounting</a:t>
            </a:r>
            <a:endParaRPr b="0" lang="en-US" sz="4400" spc="-1" strike="noStrike">
              <a:solidFill>
                <a:srgbClr val="000000"/>
              </a:solidFill>
              <a:latin typeface="Calibri"/>
            </a:endParaRPr>
          </a:p>
        </p:txBody>
      </p:sp>
      <p:sp>
        <p:nvSpPr>
          <p:cNvPr id="274"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next phase in the lifecycle is when a component is removed from the DOM, or unmounting as React likes to call it.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React has only one built-in method that gets called when a component is unmounted:</a:t>
            </a:r>
            <a:endParaRPr b="0" lang="en-US" sz="2800" spc="-1" strike="noStrike">
              <a:solidFill>
                <a:srgbClr val="000000"/>
              </a:solidFill>
              <a:latin typeface="Calibri"/>
            </a:endParaRPr>
          </a:p>
          <a:p>
            <a:pPr marL="228600" indent="-228600">
              <a:lnSpc>
                <a:spcPct val="90000"/>
              </a:lnSpc>
              <a:spcBef>
                <a:spcPts val="1001"/>
              </a:spcBef>
              <a:buClr>
                <a:srgbClr val="c00000"/>
              </a:buClr>
              <a:buFont typeface="Arial"/>
              <a:buChar char="•"/>
            </a:pPr>
            <a:r>
              <a:rPr b="0" lang="en-US" sz="2800" spc="-1" strike="noStrike">
                <a:solidFill>
                  <a:srgbClr val="c00000"/>
                </a:solidFill>
                <a:latin typeface="Calibri"/>
              </a:rPr>
              <a:t>componentWillUnmount()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Hooks</a:t>
            </a:r>
            <a:endParaRPr b="0" lang="en-US" sz="6000" spc="-1" strike="noStrike">
              <a:solidFill>
                <a:srgbClr val="000000"/>
              </a:solidFill>
              <a:latin typeface="Calibri"/>
            </a:endParaRPr>
          </a:p>
        </p:txBody>
      </p:sp>
      <p:sp>
        <p:nvSpPr>
          <p:cNvPr id="276"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lnSpc>
                <a:spcPct val="90000"/>
              </a:lnSpc>
              <a:spcBef>
                <a:spcPts val="1001"/>
              </a:spcBef>
              <a:buNone/>
              <a:tabLst>
                <a:tab algn="l" pos="0"/>
              </a:tabLst>
            </a:pPr>
            <a:r>
              <a:rPr b="0" lang="en-US" sz="2400" spc="-1" strike="noStrike">
                <a:solidFill>
                  <a:srgbClr val="000000"/>
                </a:solidFill>
                <a:latin typeface="Calibri"/>
              </a:rPr>
              <a:t>Still Learning :P</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Hooks</a:t>
            </a:r>
            <a:endParaRPr b="0" lang="en-US" sz="4400" spc="-1" strike="noStrike">
              <a:solidFill>
                <a:srgbClr val="000000"/>
              </a:solidFill>
              <a:latin typeface="Calibri"/>
            </a:endParaRPr>
          </a:p>
        </p:txBody>
      </p:sp>
      <p:sp>
        <p:nvSpPr>
          <p:cNvPr id="27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Hooks were added to React in version 16.8.</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Hooks allow function components to have access to state and other React features. Because of this, class components are generally no longer needed.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Hooks allow us to "hook" into React features such as state and lifecycle methods.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Example</a:t>
            </a:r>
            <a:endParaRPr b="0" lang="en-US" sz="4400" spc="-1" strike="noStrike">
              <a:solidFill>
                <a:srgbClr val="000000"/>
              </a:solidFill>
              <a:latin typeface="Calibri"/>
            </a:endParaRPr>
          </a:p>
        </p:txBody>
      </p:sp>
      <p:pic>
        <p:nvPicPr>
          <p:cNvPr id="280" name="Content Placeholder 4" descr=""/>
          <p:cNvPicPr/>
          <p:nvPr/>
        </p:nvPicPr>
        <p:blipFill>
          <a:blip r:embed="rId1"/>
          <a:stretch/>
        </p:blipFill>
        <p:spPr>
          <a:xfrm>
            <a:off x="3529440" y="365040"/>
            <a:ext cx="5757480" cy="64249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Hello World - Example</a:t>
            </a:r>
            <a:endParaRPr b="0" lang="en-US" sz="4400" spc="-1" strike="noStrike">
              <a:solidFill>
                <a:srgbClr val="000000"/>
              </a:solidFill>
              <a:latin typeface="Calibri"/>
            </a:endParaRPr>
          </a:p>
        </p:txBody>
      </p:sp>
      <p:pic>
        <p:nvPicPr>
          <p:cNvPr id="103" name="Content Placeholder 3" descr=""/>
          <p:cNvPicPr/>
          <p:nvPr/>
        </p:nvPicPr>
        <p:blipFill>
          <a:blip r:embed="rId1"/>
          <a:stretch/>
        </p:blipFill>
        <p:spPr>
          <a:xfrm>
            <a:off x="1216440" y="1690560"/>
            <a:ext cx="9028080" cy="427788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Usage</a:t>
            </a:r>
            <a:endParaRPr b="0" lang="en-US" sz="4400" spc="-1" strike="noStrike">
              <a:solidFill>
                <a:srgbClr val="000000"/>
              </a:solidFill>
              <a:latin typeface="Calibri"/>
            </a:endParaRPr>
          </a:p>
        </p:txBody>
      </p:sp>
      <p:sp>
        <p:nvSpPr>
          <p:cNvPr id="28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You must import </a:t>
            </a:r>
            <a:r>
              <a:rPr b="0" lang="en-US" sz="2800" spc="-1" strike="noStrike">
                <a:solidFill>
                  <a:srgbClr val="c00000"/>
                </a:solidFill>
                <a:latin typeface="Calibri"/>
              </a:rPr>
              <a:t>Hooks</a:t>
            </a:r>
            <a:r>
              <a:rPr b="0" lang="en-US" sz="2800" spc="-1" strike="noStrike">
                <a:solidFill>
                  <a:srgbClr val="000000"/>
                </a:solidFill>
                <a:latin typeface="Calibri"/>
              </a:rPr>
              <a:t> from </a:t>
            </a:r>
            <a:r>
              <a:rPr b="0" lang="en-US" sz="2800" spc="-1" strike="noStrike">
                <a:solidFill>
                  <a:srgbClr val="c00000"/>
                </a:solidFill>
                <a:latin typeface="Calibri"/>
              </a:rPr>
              <a:t>react</a:t>
            </a:r>
            <a:r>
              <a:rPr b="0" lang="en-US" sz="2800" spc="-1" strike="noStrike">
                <a:solidFill>
                  <a:srgbClr val="000000"/>
                </a:solidFill>
                <a:latin typeface="Calibri"/>
              </a:rPr>
              <a: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In last example, we are using the </a:t>
            </a:r>
            <a:r>
              <a:rPr b="0" lang="en-US" sz="2800" spc="-1" strike="noStrike">
                <a:solidFill>
                  <a:srgbClr val="c00000"/>
                </a:solidFill>
                <a:latin typeface="Calibri"/>
              </a:rPr>
              <a:t>useState </a:t>
            </a:r>
            <a:r>
              <a:rPr b="0" lang="en-US" sz="2800" spc="-1" strike="noStrike">
                <a:solidFill>
                  <a:srgbClr val="000000"/>
                </a:solidFill>
                <a:latin typeface="Calibri"/>
              </a:rPr>
              <a:t>Hook to keep track of the application state.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State generally refers to application data or properties that need to be tracked.</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Hook Rules</a:t>
            </a:r>
            <a:endParaRPr b="0" lang="en-US" sz="4400" spc="-1" strike="noStrike">
              <a:solidFill>
                <a:srgbClr val="000000"/>
              </a:solidFill>
              <a:latin typeface="Calibri"/>
            </a:endParaRPr>
          </a:p>
        </p:txBody>
      </p:sp>
      <p:sp>
        <p:nvSpPr>
          <p:cNvPr id="284"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Hooks can only be called inside React function components.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Hooks can only be called at the top level of a component.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Hooks cannot be conditional</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React useState Hook</a:t>
            </a:r>
            <a:endParaRPr b="0" lang="en-US" sz="4400" spc="-1" strike="noStrike">
              <a:solidFill>
                <a:srgbClr val="000000"/>
              </a:solidFill>
              <a:latin typeface="Calibri"/>
            </a:endParaRPr>
          </a:p>
        </p:txBody>
      </p:sp>
      <p:sp>
        <p:nvSpPr>
          <p:cNvPr id="286"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React </a:t>
            </a:r>
            <a:r>
              <a:rPr b="0" lang="en-US" sz="2800" spc="-1" strike="noStrike">
                <a:solidFill>
                  <a:srgbClr val="c00000"/>
                </a:solidFill>
                <a:latin typeface="Calibri"/>
              </a:rPr>
              <a:t>useState </a:t>
            </a:r>
            <a:r>
              <a:rPr b="0" lang="en-US" sz="2800" spc="-1" strike="noStrike">
                <a:solidFill>
                  <a:srgbClr val="000000"/>
                </a:solidFill>
                <a:latin typeface="Calibri"/>
              </a:rPr>
              <a:t>Hook allows us to track state in a function component.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State generally refers to data or properties that need to be tracking in an application.</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Initialize </a:t>
            </a:r>
            <a:r>
              <a:rPr b="0" lang="en-US" sz="2800" spc="-1" strike="noStrike">
                <a:solidFill>
                  <a:srgbClr val="c00000"/>
                </a:solidFill>
                <a:latin typeface="Calibri"/>
              </a:rPr>
              <a:t>useState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useState accepts an initial state and returns two values: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The current state.</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A function that updates the state.</a:t>
            </a:r>
            <a:endParaRPr b="0" lang="en-US" sz="2400" spc="-1" strike="noStrike">
              <a:solidFill>
                <a:srgbClr val="000000"/>
              </a:solidFill>
              <a:latin typeface="Calibri"/>
            </a:endParaRPr>
          </a:p>
        </p:txBody>
      </p:sp>
      <p:pic>
        <p:nvPicPr>
          <p:cNvPr id="287" name="Picture 6" descr=""/>
          <p:cNvPicPr/>
          <p:nvPr/>
        </p:nvPicPr>
        <p:blipFill>
          <a:blip r:embed="rId1"/>
          <a:stretch/>
        </p:blipFill>
        <p:spPr>
          <a:xfrm>
            <a:off x="1676160" y="3567240"/>
            <a:ext cx="4358160" cy="519480"/>
          </a:xfrm>
          <a:prstGeom prst="rect">
            <a:avLst/>
          </a:prstGeom>
          <a:ln w="0">
            <a:noFill/>
          </a:ln>
        </p:spPr>
      </p:pic>
      <p:pic>
        <p:nvPicPr>
          <p:cNvPr id="288" name="Picture 8" descr=""/>
          <p:cNvPicPr/>
          <p:nvPr/>
        </p:nvPicPr>
        <p:blipFill>
          <a:blip r:embed="rId2"/>
          <a:stretch/>
        </p:blipFill>
        <p:spPr>
          <a:xfrm>
            <a:off x="6375240" y="5163840"/>
            <a:ext cx="4614120" cy="150444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Read State</a:t>
            </a:r>
            <a:endParaRPr b="0" lang="en-US" sz="4400" spc="-1" strike="noStrike">
              <a:solidFill>
                <a:srgbClr val="000000"/>
              </a:solidFill>
              <a:latin typeface="Calibri"/>
            </a:endParaRPr>
          </a:p>
        </p:txBody>
      </p:sp>
      <p:sp>
        <p:nvSpPr>
          <p:cNvPr id="29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We can now include our state anywhere in our component.</a:t>
            </a:r>
            <a:endParaRPr b="0" lang="en-US" sz="2800" spc="-1" strike="noStrike">
              <a:solidFill>
                <a:srgbClr val="000000"/>
              </a:solidFill>
              <a:latin typeface="Calibri"/>
            </a:endParaRPr>
          </a:p>
        </p:txBody>
      </p:sp>
      <p:pic>
        <p:nvPicPr>
          <p:cNvPr id="291" name="Picture 3" descr=""/>
          <p:cNvPicPr/>
          <p:nvPr/>
        </p:nvPicPr>
        <p:blipFill>
          <a:blip r:embed="rId1"/>
          <a:stretch/>
        </p:blipFill>
        <p:spPr>
          <a:xfrm>
            <a:off x="1002240" y="2367360"/>
            <a:ext cx="7410960" cy="337212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Update State</a:t>
            </a:r>
            <a:endParaRPr b="0" lang="en-US" sz="4400" spc="-1" strike="noStrike">
              <a:solidFill>
                <a:srgbClr val="000000"/>
              </a:solidFill>
              <a:latin typeface="Calibri"/>
            </a:endParaRPr>
          </a:p>
        </p:txBody>
      </p:sp>
      <p:sp>
        <p:nvSpPr>
          <p:cNvPr id="293" name="PlaceHolder 2"/>
          <p:cNvSpPr>
            <a:spLocks noGrp="1"/>
          </p:cNvSpPr>
          <p:nvPr>
            <p:ph/>
          </p:nvPr>
        </p:nvSpPr>
        <p:spPr>
          <a:xfrm>
            <a:off x="425520" y="1993680"/>
            <a:ext cx="531576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To update our state, we use our state updater function.</a:t>
            </a:r>
            <a:endParaRPr b="0" lang="en-US" sz="2800" spc="-1" strike="noStrike">
              <a:solidFill>
                <a:srgbClr val="000000"/>
              </a:solidFill>
              <a:latin typeface="Calibri"/>
            </a:endParaRPr>
          </a:p>
        </p:txBody>
      </p:sp>
      <p:pic>
        <p:nvPicPr>
          <p:cNvPr id="294" name="Picture 3" descr=""/>
          <p:cNvPicPr/>
          <p:nvPr/>
        </p:nvPicPr>
        <p:blipFill>
          <a:blip r:embed="rId1"/>
          <a:stretch/>
        </p:blipFill>
        <p:spPr>
          <a:xfrm>
            <a:off x="5741640" y="1060920"/>
            <a:ext cx="6450120" cy="485460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What Can State Hold</a:t>
            </a:r>
            <a:endParaRPr b="0" lang="en-US" sz="4400" spc="-1" strike="noStrike">
              <a:solidFill>
                <a:srgbClr val="000000"/>
              </a:solidFill>
              <a:latin typeface="Calibri"/>
            </a:endParaRPr>
          </a:p>
        </p:txBody>
      </p:sp>
      <p:sp>
        <p:nvSpPr>
          <p:cNvPr id="296" name="PlaceHolder 2"/>
          <p:cNvSpPr>
            <a:spLocks noGrp="1"/>
          </p:cNvSpPr>
          <p:nvPr>
            <p:ph/>
          </p:nvPr>
        </p:nvSpPr>
        <p:spPr>
          <a:xfrm>
            <a:off x="838080" y="140688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a:t>
            </a:r>
            <a:r>
              <a:rPr b="0" lang="en-US" sz="2800" spc="-1" strike="noStrike">
                <a:solidFill>
                  <a:srgbClr val="c00000"/>
                </a:solidFill>
                <a:latin typeface="Calibri"/>
              </a:rPr>
              <a:t>useState </a:t>
            </a:r>
            <a:r>
              <a:rPr b="0" lang="en-US" sz="2800" spc="-1" strike="noStrike">
                <a:solidFill>
                  <a:srgbClr val="000000"/>
                </a:solidFill>
                <a:latin typeface="Calibri"/>
              </a:rPr>
              <a:t>Hook can be used to keep track of strings, numbers, booleans, arrays, objects, and any combination of these!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We could create multiple state Hooks to track individual values.</a:t>
            </a:r>
            <a:endParaRPr b="0" lang="en-US" sz="2800" spc="-1" strike="noStrike">
              <a:solidFill>
                <a:srgbClr val="000000"/>
              </a:solidFill>
              <a:latin typeface="Calibri"/>
            </a:endParaRPr>
          </a:p>
        </p:txBody>
      </p:sp>
      <p:pic>
        <p:nvPicPr>
          <p:cNvPr id="297" name="Picture 4" descr=""/>
          <p:cNvPicPr/>
          <p:nvPr/>
        </p:nvPicPr>
        <p:blipFill>
          <a:blip r:embed="rId1"/>
          <a:stretch/>
        </p:blipFill>
        <p:spPr>
          <a:xfrm>
            <a:off x="838080" y="2833560"/>
            <a:ext cx="5434200" cy="3710160"/>
          </a:xfrm>
          <a:prstGeom prst="rect">
            <a:avLst/>
          </a:prstGeom>
          <a:ln w="0">
            <a:noFill/>
          </a:ln>
        </p:spPr>
      </p:pic>
      <p:pic>
        <p:nvPicPr>
          <p:cNvPr id="298" name="Picture 5" descr=""/>
          <p:cNvPicPr/>
          <p:nvPr/>
        </p:nvPicPr>
        <p:blipFill>
          <a:blip r:embed="rId2"/>
          <a:stretch/>
        </p:blipFill>
        <p:spPr>
          <a:xfrm>
            <a:off x="6273000" y="2869560"/>
            <a:ext cx="5393520" cy="398808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PK" sz="4400" spc="-1" strike="noStrike">
                <a:solidFill>
                  <a:srgbClr val="000000"/>
                </a:solidFill>
                <a:latin typeface="Segoe UI"/>
              </a:rPr>
              <a:t>Updating Objects and Arrays in State</a:t>
            </a:r>
            <a:endParaRPr b="0" lang="en-US" sz="4400" spc="-1" strike="noStrike">
              <a:solidFill>
                <a:srgbClr val="000000"/>
              </a:solidFill>
              <a:latin typeface="Calibri"/>
            </a:endParaRPr>
          </a:p>
        </p:txBody>
      </p:sp>
      <p:sp>
        <p:nvSpPr>
          <p:cNvPr id="30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When state is updated, the entire state gets overwritten.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What if we only want to update the color of our car?</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If we only called </a:t>
            </a:r>
            <a:r>
              <a:rPr b="0" lang="en-US" sz="2800" spc="-1" strike="noStrike">
                <a:solidFill>
                  <a:srgbClr val="c00000"/>
                </a:solidFill>
                <a:latin typeface="Calibri"/>
              </a:rPr>
              <a:t>setCar({color: "blue"}), </a:t>
            </a:r>
            <a:r>
              <a:rPr b="0" lang="en-US" sz="2800" spc="-1" strike="noStrike">
                <a:solidFill>
                  <a:srgbClr val="000000"/>
                </a:solidFill>
                <a:latin typeface="Calibri"/>
              </a:rPr>
              <a:t>this would remove the brand, model, and year from our state.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We can use the JavaScript spread operator to help us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Example</a:t>
            </a:r>
            <a:endParaRPr b="0" lang="en-US" sz="4400" spc="-1" strike="noStrike">
              <a:solidFill>
                <a:srgbClr val="000000"/>
              </a:solidFill>
              <a:latin typeface="Calibri"/>
            </a:endParaRPr>
          </a:p>
        </p:txBody>
      </p:sp>
      <p:pic>
        <p:nvPicPr>
          <p:cNvPr id="302" name="Content Placeholder 4" descr=""/>
          <p:cNvPicPr/>
          <p:nvPr/>
        </p:nvPicPr>
        <p:blipFill>
          <a:blip r:embed="rId1"/>
          <a:stretch/>
        </p:blipFill>
        <p:spPr>
          <a:xfrm>
            <a:off x="3468240" y="1027800"/>
            <a:ext cx="6374520" cy="540000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React useEffect Hooks</a:t>
            </a:r>
            <a:endParaRPr b="0" lang="en-US" sz="4400" spc="-1" strike="noStrike">
              <a:solidFill>
                <a:srgbClr val="000000"/>
              </a:solidFill>
              <a:latin typeface="Calibri"/>
            </a:endParaRPr>
          </a:p>
        </p:txBody>
      </p:sp>
      <p:sp>
        <p:nvSpPr>
          <p:cNvPr id="304"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a:t>
            </a:r>
            <a:r>
              <a:rPr b="0" lang="en-US" sz="2800" spc="-1" strike="noStrike">
                <a:solidFill>
                  <a:srgbClr val="c00000"/>
                </a:solidFill>
                <a:latin typeface="Calibri"/>
              </a:rPr>
              <a:t>useEffect </a:t>
            </a:r>
            <a:r>
              <a:rPr b="0" lang="en-US" sz="2800" spc="-1" strike="noStrike">
                <a:solidFill>
                  <a:srgbClr val="000000"/>
                </a:solidFill>
                <a:latin typeface="Calibri"/>
              </a:rPr>
              <a:t>Hook allows you to perform side effects in your components.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Some examples of side effects are: fetching data, directly updating the DOM, and timers.</a:t>
            </a:r>
            <a:endParaRPr b="0" lang="en-US" sz="2800" spc="-1" strike="noStrike">
              <a:solidFill>
                <a:srgbClr val="000000"/>
              </a:solidFill>
              <a:latin typeface="Calibri"/>
            </a:endParaRPr>
          </a:p>
          <a:p>
            <a:pPr marL="228600" indent="-228600">
              <a:lnSpc>
                <a:spcPct val="90000"/>
              </a:lnSpc>
              <a:spcBef>
                <a:spcPts val="1001"/>
              </a:spcBef>
              <a:buClr>
                <a:srgbClr val="c00000"/>
              </a:buClr>
              <a:buFont typeface="Arial"/>
              <a:buChar char="•"/>
            </a:pPr>
            <a:r>
              <a:rPr b="0" lang="en-US" sz="2800" spc="-1" strike="noStrike">
                <a:solidFill>
                  <a:srgbClr val="c00000"/>
                </a:solidFill>
                <a:latin typeface="Calibri"/>
              </a:rPr>
              <a:t>useEffect </a:t>
            </a:r>
            <a:r>
              <a:rPr b="0" lang="en-US" sz="2800" spc="-1" strike="noStrike">
                <a:solidFill>
                  <a:srgbClr val="000000"/>
                </a:solidFill>
                <a:latin typeface="Calibri"/>
              </a:rPr>
              <a:t>accepts two arguments. The second argument is optional.</a:t>
            </a:r>
            <a:endParaRPr b="0" lang="en-US" sz="2800" spc="-1" strike="noStrike">
              <a:solidFill>
                <a:srgbClr val="000000"/>
              </a:solidFill>
              <a:latin typeface="Calibri"/>
            </a:endParaRPr>
          </a:p>
          <a:p>
            <a:pPr marL="228600" indent="-228600">
              <a:lnSpc>
                <a:spcPct val="90000"/>
              </a:lnSpc>
              <a:spcBef>
                <a:spcPts val="1001"/>
              </a:spcBef>
              <a:buClr>
                <a:srgbClr val="c00000"/>
              </a:buClr>
              <a:buFont typeface="Arial"/>
              <a:buChar char="•"/>
            </a:pPr>
            <a:r>
              <a:rPr b="0" lang="en-US" sz="2800" spc="-1" strike="noStrike">
                <a:solidFill>
                  <a:srgbClr val="c00000"/>
                </a:solidFill>
                <a:latin typeface="Calibri"/>
              </a:rPr>
              <a:t>useEffect(&lt;function&gt;, &lt;dependency&gt;)</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Example</a:t>
            </a:r>
            <a:endParaRPr b="0" lang="en-US" sz="4400" spc="-1" strike="noStrike">
              <a:solidFill>
                <a:srgbClr val="000000"/>
              </a:solidFill>
              <a:latin typeface="Calibri"/>
            </a:endParaRPr>
          </a:p>
        </p:txBody>
      </p:sp>
      <p:pic>
        <p:nvPicPr>
          <p:cNvPr id="306" name="Content Placeholder 4" descr=""/>
          <p:cNvPicPr/>
          <p:nvPr/>
        </p:nvPicPr>
        <p:blipFill>
          <a:blip r:embed="rId1"/>
          <a:stretch/>
        </p:blipFill>
        <p:spPr>
          <a:xfrm>
            <a:off x="3370320" y="787680"/>
            <a:ext cx="7637760" cy="52822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Calibri Light"/>
              </a:rPr>
              <a:t>React Getting Started - React Environment</a:t>
            </a:r>
            <a:endParaRPr b="0" lang="en-US" sz="4400" spc="-1" strike="noStrike">
              <a:solidFill>
                <a:srgbClr val="000000"/>
              </a:solidFill>
              <a:latin typeface="Calibri"/>
            </a:endParaRPr>
          </a:p>
        </p:txBody>
      </p:sp>
      <p:sp>
        <p:nvSpPr>
          <p:cNvPr id="105"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If you have npx and Node.js installed, we can create a React application by using </a:t>
            </a:r>
            <a:r>
              <a:rPr b="0" lang="en-US" sz="2800" spc="-1" strike="noStrike">
                <a:solidFill>
                  <a:srgbClr val="c00000"/>
                </a:solidFill>
                <a:latin typeface="Calibri"/>
              </a:rPr>
              <a:t>create-react-app</a:t>
            </a:r>
            <a:r>
              <a:rPr b="0" lang="en-US" sz="2800" spc="-1" strike="noStrike">
                <a:solidFill>
                  <a:srgbClr val="000000"/>
                </a:solidFill>
                <a:latin typeface="Calibri"/>
              </a:rPr>
              <a: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Run this command to create a React application named </a:t>
            </a:r>
            <a:r>
              <a:rPr b="0" lang="en-US" sz="2800" spc="-1" strike="noStrike">
                <a:solidFill>
                  <a:srgbClr val="c00000"/>
                </a:solidFill>
                <a:latin typeface="Calibri"/>
              </a:rPr>
              <a:t>my-react-app</a:t>
            </a:r>
            <a:r>
              <a:rPr b="0" lang="en-US" sz="2800" spc="-1" strike="noStrike">
                <a:solidFill>
                  <a:srgbClr val="000000"/>
                </a:solidFill>
                <a:latin typeface="Calibri"/>
              </a:rPr>
              <a:t>:</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The </a:t>
            </a:r>
            <a:r>
              <a:rPr b="0" lang="en-US" sz="2800" spc="-1" strike="noStrike">
                <a:solidFill>
                  <a:srgbClr val="c00000"/>
                </a:solidFill>
                <a:latin typeface="Calibri"/>
              </a:rPr>
              <a:t>create-react-app</a:t>
            </a:r>
            <a:r>
              <a:rPr b="0" lang="en-US" sz="2800" spc="-1" strike="noStrike">
                <a:solidFill>
                  <a:srgbClr val="000000"/>
                </a:solidFill>
                <a:latin typeface="Calibri"/>
              </a:rPr>
              <a:t> will set up everything you need to run a React application.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Run this command to run the React application </a:t>
            </a:r>
            <a:r>
              <a:rPr b="0" lang="en-US" sz="2800" spc="-1" strike="noStrike">
                <a:solidFill>
                  <a:srgbClr val="c00000"/>
                </a:solidFill>
                <a:latin typeface="Calibri"/>
              </a:rPr>
              <a:t>my-react-app</a:t>
            </a:r>
            <a:r>
              <a:rPr b="0" lang="en-US" sz="2800" spc="-1" strike="noStrike">
                <a:solidFill>
                  <a:srgbClr val="000000"/>
                </a:solidFill>
                <a:latin typeface="Calibri"/>
              </a:rPr>
              <a:t>:</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pic>
        <p:nvPicPr>
          <p:cNvPr id="106" name="Picture 6" descr=""/>
          <p:cNvPicPr/>
          <p:nvPr/>
        </p:nvPicPr>
        <p:blipFill>
          <a:blip r:embed="rId1"/>
          <a:stretch/>
        </p:blipFill>
        <p:spPr>
          <a:xfrm>
            <a:off x="1623600" y="3657600"/>
            <a:ext cx="5463000" cy="348480"/>
          </a:xfrm>
          <a:prstGeom prst="rect">
            <a:avLst/>
          </a:prstGeom>
          <a:ln w="0">
            <a:noFill/>
          </a:ln>
        </p:spPr>
      </p:pic>
      <p:pic>
        <p:nvPicPr>
          <p:cNvPr id="107" name="Picture 4" descr=""/>
          <p:cNvPicPr/>
          <p:nvPr/>
        </p:nvPicPr>
        <p:blipFill>
          <a:blip r:embed="rId2"/>
          <a:stretch/>
        </p:blipFill>
        <p:spPr>
          <a:xfrm>
            <a:off x="1600200" y="5943600"/>
            <a:ext cx="1935360" cy="396360"/>
          </a:xfrm>
          <a:prstGeom prst="rect">
            <a:avLst/>
          </a:prstGeom>
          <a:ln w="0">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Issues </a:t>
            </a:r>
            <a:endParaRPr b="0" lang="en-US" sz="4400" spc="-1" strike="noStrike">
              <a:solidFill>
                <a:srgbClr val="000000"/>
              </a:solidFill>
              <a:latin typeface="Calibri"/>
            </a:endParaRPr>
          </a:p>
        </p:txBody>
      </p:sp>
      <p:sp>
        <p:nvSpPr>
          <p:cNvPr id="308"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But wait!! It keeps counting even though it should only count once!</a:t>
            </a:r>
            <a:endParaRPr b="0" lang="en-US" sz="2800" spc="-1" strike="noStrike">
              <a:solidFill>
                <a:srgbClr val="000000"/>
              </a:solidFill>
              <a:latin typeface="Calibri"/>
            </a:endParaRPr>
          </a:p>
          <a:p>
            <a:pPr marL="228600" indent="-228600">
              <a:lnSpc>
                <a:spcPct val="90000"/>
              </a:lnSpc>
              <a:spcBef>
                <a:spcPts val="1001"/>
              </a:spcBef>
              <a:buClr>
                <a:srgbClr val="c00000"/>
              </a:buClr>
              <a:buFont typeface="Arial"/>
              <a:buChar char="•"/>
            </a:pPr>
            <a:r>
              <a:rPr b="0" lang="en-US" sz="2800" spc="-1" strike="noStrike">
                <a:solidFill>
                  <a:srgbClr val="c00000"/>
                </a:solidFill>
                <a:latin typeface="Calibri"/>
              </a:rPr>
              <a:t>useEffect</a:t>
            </a:r>
            <a:r>
              <a:rPr b="0" lang="en-US" sz="2800" spc="-1" strike="noStrike">
                <a:solidFill>
                  <a:srgbClr val="000000"/>
                </a:solidFill>
                <a:latin typeface="Calibri"/>
              </a:rPr>
              <a:t> runs on every render. That means that when the count changes, a render happens, which then triggers another effect.</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This is not what we want. There are several ways to control when side effects run.</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We should always include the second parameter which accepts an array. We can optionally pass dependencies to </a:t>
            </a:r>
            <a:r>
              <a:rPr b="0" lang="en-US" sz="2800" spc="-1" strike="noStrike">
                <a:solidFill>
                  <a:srgbClr val="c00000"/>
                </a:solidFill>
                <a:latin typeface="Calibri"/>
              </a:rPr>
              <a:t>useEffect</a:t>
            </a:r>
            <a:r>
              <a:rPr b="0" lang="en-US" sz="2800" spc="-1" strike="noStrike">
                <a:solidFill>
                  <a:srgbClr val="000000"/>
                </a:solidFill>
                <a:latin typeface="Calibri"/>
              </a:rPr>
              <a:t> in this array.</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927720" y="173520"/>
            <a:ext cx="10515240" cy="109728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Ways to use </a:t>
            </a:r>
            <a:r>
              <a:rPr b="0" lang="en-US" sz="4400" spc="-1" strike="noStrike">
                <a:solidFill>
                  <a:srgbClr val="c00000"/>
                </a:solidFill>
                <a:latin typeface="Calibri Light"/>
              </a:rPr>
              <a:t>useEffect</a:t>
            </a:r>
            <a:endParaRPr b="0" lang="en-US" sz="4400" spc="-1" strike="noStrike">
              <a:solidFill>
                <a:srgbClr val="000000"/>
              </a:solidFill>
              <a:latin typeface="Calibri"/>
            </a:endParaRPr>
          </a:p>
        </p:txBody>
      </p:sp>
      <p:pic>
        <p:nvPicPr>
          <p:cNvPr id="310" name="Content Placeholder 4" descr=""/>
          <p:cNvPicPr/>
          <p:nvPr/>
        </p:nvPicPr>
        <p:blipFill>
          <a:blip r:embed="rId1"/>
          <a:stretch/>
        </p:blipFill>
        <p:spPr>
          <a:xfrm>
            <a:off x="927720" y="1271160"/>
            <a:ext cx="5271840" cy="1738080"/>
          </a:xfrm>
          <a:prstGeom prst="rect">
            <a:avLst/>
          </a:prstGeom>
          <a:ln w="0">
            <a:noFill/>
          </a:ln>
        </p:spPr>
      </p:pic>
      <p:pic>
        <p:nvPicPr>
          <p:cNvPr id="311" name="Picture 6" descr=""/>
          <p:cNvPicPr/>
          <p:nvPr/>
        </p:nvPicPr>
        <p:blipFill>
          <a:blip r:embed="rId2"/>
          <a:stretch/>
        </p:blipFill>
        <p:spPr>
          <a:xfrm>
            <a:off x="927720" y="3146040"/>
            <a:ext cx="5271840" cy="1631520"/>
          </a:xfrm>
          <a:prstGeom prst="rect">
            <a:avLst/>
          </a:prstGeom>
          <a:ln w="0">
            <a:noFill/>
          </a:ln>
        </p:spPr>
      </p:pic>
      <p:pic>
        <p:nvPicPr>
          <p:cNvPr id="312" name="Picture 8" descr=""/>
          <p:cNvPicPr/>
          <p:nvPr/>
        </p:nvPicPr>
        <p:blipFill>
          <a:blip r:embed="rId3"/>
          <a:stretch/>
        </p:blipFill>
        <p:spPr>
          <a:xfrm>
            <a:off x="927720" y="4885920"/>
            <a:ext cx="5271840" cy="186372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Lets modify the above code</a:t>
            </a:r>
            <a:endParaRPr b="0" lang="en-US" sz="4400" spc="-1" strike="noStrike">
              <a:solidFill>
                <a:srgbClr val="000000"/>
              </a:solidFill>
              <a:latin typeface="Calibri"/>
            </a:endParaRPr>
          </a:p>
        </p:txBody>
      </p:sp>
      <p:pic>
        <p:nvPicPr>
          <p:cNvPr id="314" name="Content Placeholder 4" descr=""/>
          <p:cNvPicPr/>
          <p:nvPr/>
        </p:nvPicPr>
        <p:blipFill>
          <a:blip r:embed="rId1"/>
          <a:stretch/>
        </p:blipFill>
        <p:spPr>
          <a:xfrm>
            <a:off x="3190680" y="1379160"/>
            <a:ext cx="5810400" cy="511344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React Router</a:t>
            </a:r>
            <a:endParaRPr b="0" lang="en-US" sz="6000" spc="-1" strike="noStrike">
              <a:solidFill>
                <a:srgbClr val="000000"/>
              </a:solidFill>
              <a:latin typeface="Calibri"/>
            </a:endParaRPr>
          </a:p>
        </p:txBody>
      </p:sp>
      <p:sp>
        <p:nvSpPr>
          <p:cNvPr id="316"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React Router</a:t>
            </a:r>
            <a:endParaRPr b="0" lang="en-US" sz="4400" spc="-1" strike="noStrike">
              <a:solidFill>
                <a:srgbClr val="000000"/>
              </a:solidFill>
              <a:latin typeface="Calibri"/>
            </a:endParaRPr>
          </a:p>
        </p:txBody>
      </p:sp>
      <p:sp>
        <p:nvSpPr>
          <p:cNvPr id="31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Verdana"/>
              </a:rPr>
              <a:t>Create React App doesn't include page routing.</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Verdana"/>
              </a:rPr>
              <a:t>React Router is the most popular solution:</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Segoe UI"/>
              </a:rPr>
              <a:t>Add React Router</a:t>
            </a:r>
            <a:endParaRPr b="0" lang="en-US" sz="4400" spc="-1" strike="noStrike">
              <a:solidFill>
                <a:srgbClr val="000000"/>
              </a:solidFill>
              <a:latin typeface="Calibri"/>
            </a:endParaRPr>
          </a:p>
        </p:txBody>
      </p:sp>
      <p:sp>
        <p:nvSpPr>
          <p:cNvPr id="32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Verdana"/>
              </a:rPr>
              <a:t>To add React Router in your application, run this in the terminal from the root directory of the application:</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pic>
        <p:nvPicPr>
          <p:cNvPr id="321" name="Picture 4" descr=""/>
          <p:cNvPicPr/>
          <p:nvPr/>
        </p:nvPicPr>
        <p:blipFill>
          <a:blip r:embed="rId1"/>
          <a:stretch/>
        </p:blipFill>
        <p:spPr>
          <a:xfrm>
            <a:off x="1314360" y="2768400"/>
            <a:ext cx="4501080" cy="533880"/>
          </a:xfrm>
          <a:prstGeom prst="rect">
            <a:avLst/>
          </a:prstGeom>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Folder Structure</a:t>
            </a:r>
            <a:endParaRPr b="0" lang="en-US" sz="4400" spc="-1" strike="noStrike">
              <a:solidFill>
                <a:srgbClr val="000000"/>
              </a:solidFill>
              <a:latin typeface="Calibri"/>
            </a:endParaRPr>
          </a:p>
        </p:txBody>
      </p:sp>
      <p:sp>
        <p:nvSpPr>
          <p:cNvPr id="323" name="PlaceHolder 2"/>
          <p:cNvSpPr>
            <a:spLocks noGrp="1"/>
          </p:cNvSpPr>
          <p:nvPr>
            <p:ph/>
          </p:nvPr>
        </p:nvSpPr>
        <p:spPr>
          <a:xfrm>
            <a:off x="838080" y="1441440"/>
            <a:ext cx="10515240" cy="4969800"/>
          </a:xfrm>
          <a:prstGeom prst="rect">
            <a:avLst/>
          </a:prstGeom>
          <a:noFill/>
          <a:ln w="0">
            <a:noFill/>
          </a:ln>
        </p:spPr>
        <p:txBody>
          <a:bodyPr anchor="t">
            <a:normAutofit/>
          </a:bodyPr>
          <a:p>
            <a:pPr marL="228600" indent="-228600">
              <a:lnSpc>
                <a:spcPct val="100000"/>
              </a:lnSpc>
              <a:buClr>
                <a:srgbClr val="000000"/>
              </a:buClr>
              <a:buFont typeface="Arial"/>
              <a:buChar char="•"/>
            </a:pPr>
            <a:r>
              <a:rPr b="0" lang="en-PK" sz="2800" spc="-1" strike="noStrike">
                <a:solidFill>
                  <a:srgbClr val="000000"/>
                </a:solidFill>
                <a:latin typeface="Calibri"/>
              </a:rPr>
              <a:t>To create an application with multiple page routes, let's first start with the file structure.</a:t>
            </a:r>
            <a:endParaRPr b="0" lang="en-US" sz="2800" spc="-1" strike="noStrike">
              <a:solidFill>
                <a:srgbClr val="000000"/>
              </a:solidFill>
              <a:latin typeface="Calibri"/>
            </a:endParaRPr>
          </a:p>
          <a:p>
            <a:pPr marL="228600" indent="-228600">
              <a:lnSpc>
                <a:spcPct val="100000"/>
              </a:lnSpc>
              <a:buClr>
                <a:srgbClr val="000000"/>
              </a:buClr>
              <a:buFont typeface="Arial"/>
              <a:buChar char="•"/>
            </a:pPr>
            <a:r>
              <a:rPr b="0" lang="en-PK" sz="2800" spc="-1" strike="noStrike">
                <a:solidFill>
                  <a:srgbClr val="000000"/>
                </a:solidFill>
                <a:latin typeface="Calibri"/>
              </a:rPr>
              <a:t>Within the </a:t>
            </a:r>
            <a:r>
              <a:rPr b="0" lang="en-PK" sz="2800" spc="-1" strike="noStrike">
                <a:solidFill>
                  <a:srgbClr val="dc143c"/>
                </a:solidFill>
                <a:latin typeface="Calibri"/>
              </a:rPr>
              <a:t>src</a:t>
            </a:r>
            <a:r>
              <a:rPr b="0" lang="en-PK" sz="2800" spc="-1" strike="noStrike">
                <a:solidFill>
                  <a:srgbClr val="000000"/>
                </a:solidFill>
                <a:latin typeface="Calibri"/>
              </a:rPr>
              <a:t> folder, we'll create a folder named </a:t>
            </a:r>
            <a:r>
              <a:rPr b="0" lang="en-PK" sz="2800" spc="-1" strike="noStrike">
                <a:solidFill>
                  <a:srgbClr val="dc143c"/>
                </a:solidFill>
                <a:latin typeface="Calibri"/>
              </a:rPr>
              <a:t>pages</a:t>
            </a:r>
            <a:r>
              <a:rPr b="0" lang="en-PK" sz="2800" spc="-1" strike="noStrike">
                <a:solidFill>
                  <a:srgbClr val="000000"/>
                </a:solidFill>
                <a:latin typeface="Calibri"/>
              </a:rPr>
              <a:t> with several files:</a:t>
            </a:r>
            <a:r>
              <a:rPr b="0" lang="en-US" sz="2800" spc="-1" strike="noStrike">
                <a:solidFill>
                  <a:srgbClr val="000000"/>
                </a:solidFill>
                <a:latin typeface="Calibri"/>
              </a:rPr>
              <a:t> </a:t>
            </a:r>
            <a:r>
              <a:rPr b="0" lang="en-PK" sz="2800" spc="-1" strike="noStrike">
                <a:solidFill>
                  <a:srgbClr val="dc143c"/>
                </a:solidFill>
                <a:latin typeface="Calibri"/>
              </a:rPr>
              <a:t>src\pages\</a:t>
            </a:r>
            <a:r>
              <a:rPr b="0" lang="en-PK" sz="2800" spc="-1" strike="noStrike">
                <a:solidFill>
                  <a:srgbClr val="000000"/>
                </a:solidFill>
                <a:latin typeface="Calibri"/>
              </a:rPr>
              <a:t>:</a:t>
            </a:r>
            <a:endParaRPr b="0" lang="en-US" sz="2800" spc="-1" strike="noStrike">
              <a:solidFill>
                <a:srgbClr val="000000"/>
              </a:solidFill>
              <a:latin typeface="Calibri"/>
            </a:endParaRPr>
          </a:p>
          <a:p>
            <a:pPr lvl="1" marL="457200">
              <a:lnSpc>
                <a:spcPct val="100000"/>
              </a:lnSpc>
              <a:buClr>
                <a:srgbClr val="dc143c"/>
              </a:buClr>
              <a:buFont typeface="Arial"/>
              <a:buChar char="•"/>
            </a:pPr>
            <a:r>
              <a:rPr b="0" lang="en-PK" sz="2400" spc="-1" strike="noStrike">
                <a:solidFill>
                  <a:srgbClr val="dc143c"/>
                </a:solidFill>
                <a:latin typeface="Calibri"/>
              </a:rPr>
              <a:t>Layout.js</a:t>
            </a:r>
            <a:endParaRPr b="0" lang="en-US" sz="2400" spc="-1" strike="noStrike">
              <a:solidFill>
                <a:srgbClr val="000000"/>
              </a:solidFill>
              <a:latin typeface="Calibri"/>
            </a:endParaRPr>
          </a:p>
          <a:p>
            <a:pPr lvl="1" marL="457200">
              <a:lnSpc>
                <a:spcPct val="100000"/>
              </a:lnSpc>
              <a:buClr>
                <a:srgbClr val="dc143c"/>
              </a:buClr>
              <a:buFont typeface="Arial"/>
              <a:buChar char="•"/>
            </a:pPr>
            <a:r>
              <a:rPr b="0" lang="en-PK" sz="2400" spc="-1" strike="noStrike">
                <a:solidFill>
                  <a:srgbClr val="dc143c"/>
                </a:solidFill>
                <a:latin typeface="Calibri"/>
              </a:rPr>
              <a:t>Home.js</a:t>
            </a:r>
            <a:endParaRPr b="0" lang="en-US" sz="2400" spc="-1" strike="noStrike">
              <a:solidFill>
                <a:srgbClr val="000000"/>
              </a:solidFill>
              <a:latin typeface="Calibri"/>
            </a:endParaRPr>
          </a:p>
          <a:p>
            <a:pPr lvl="1" marL="457200">
              <a:lnSpc>
                <a:spcPct val="100000"/>
              </a:lnSpc>
              <a:buClr>
                <a:srgbClr val="dc143c"/>
              </a:buClr>
              <a:buFont typeface="Arial"/>
              <a:buChar char="•"/>
            </a:pPr>
            <a:r>
              <a:rPr b="0" lang="en-PK" sz="2400" spc="-1" strike="noStrike">
                <a:solidFill>
                  <a:srgbClr val="dc143c"/>
                </a:solidFill>
                <a:latin typeface="Calibri"/>
              </a:rPr>
              <a:t>Blogs.js</a:t>
            </a:r>
            <a:endParaRPr b="0" lang="en-US" sz="2400" spc="-1" strike="noStrike">
              <a:solidFill>
                <a:srgbClr val="000000"/>
              </a:solidFill>
              <a:latin typeface="Calibri"/>
            </a:endParaRPr>
          </a:p>
          <a:p>
            <a:pPr lvl="1" marL="457200">
              <a:lnSpc>
                <a:spcPct val="100000"/>
              </a:lnSpc>
              <a:buClr>
                <a:srgbClr val="dc143c"/>
              </a:buClr>
              <a:buFont typeface="Arial"/>
              <a:buChar char="•"/>
            </a:pPr>
            <a:r>
              <a:rPr b="0" lang="en-PK" sz="2400" spc="-1" strike="noStrike">
                <a:solidFill>
                  <a:srgbClr val="dc143c"/>
                </a:solidFill>
                <a:latin typeface="Calibri"/>
              </a:rPr>
              <a:t>Contact.js</a:t>
            </a:r>
            <a:endParaRPr b="0" lang="en-US" sz="2400" spc="-1" strike="noStrike">
              <a:solidFill>
                <a:srgbClr val="000000"/>
              </a:solidFill>
              <a:latin typeface="Calibri"/>
            </a:endParaRPr>
          </a:p>
          <a:p>
            <a:pPr lvl="1" marL="457200">
              <a:lnSpc>
                <a:spcPct val="100000"/>
              </a:lnSpc>
              <a:buClr>
                <a:srgbClr val="dc143c"/>
              </a:buClr>
              <a:buFont typeface="Arial"/>
              <a:buChar char="•"/>
            </a:pPr>
            <a:r>
              <a:rPr b="0" lang="en-PK" sz="2400" spc="-1" strike="noStrike">
                <a:solidFill>
                  <a:srgbClr val="dc143c"/>
                </a:solidFill>
                <a:latin typeface="Calibri"/>
              </a:rPr>
              <a:t>NoPage.js</a:t>
            </a:r>
            <a:endParaRPr b="0" lang="en-US" sz="2400" spc="-1" strike="noStrike">
              <a:solidFill>
                <a:srgbClr val="000000"/>
              </a:solidFill>
              <a:latin typeface="Calibri"/>
            </a:endParaRPr>
          </a:p>
          <a:p>
            <a:pPr marL="228600" indent="-228600">
              <a:lnSpc>
                <a:spcPct val="100000"/>
              </a:lnSpc>
              <a:buClr>
                <a:srgbClr val="000000"/>
              </a:buClr>
              <a:buFont typeface="Arial"/>
              <a:buChar char="•"/>
            </a:pPr>
            <a:r>
              <a:rPr b="0" lang="en-PK" sz="2800" spc="-1" strike="noStrike">
                <a:solidFill>
                  <a:srgbClr val="000000"/>
                </a:solidFill>
                <a:latin typeface="Calibri"/>
              </a:rPr>
              <a:t>Each file will contain a very basic React component.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Segoe UI"/>
              </a:rPr>
              <a:t>Basic Usage</a:t>
            </a:r>
            <a:endParaRPr b="0" lang="en-US" sz="4400" spc="-1" strike="noStrike">
              <a:solidFill>
                <a:srgbClr val="000000"/>
              </a:solidFill>
              <a:latin typeface="Calibri"/>
            </a:endParaRPr>
          </a:p>
        </p:txBody>
      </p:sp>
      <p:pic>
        <p:nvPicPr>
          <p:cNvPr id="325" name="Content Placeholder 4" descr=""/>
          <p:cNvPicPr/>
          <p:nvPr/>
        </p:nvPicPr>
        <p:blipFill>
          <a:blip r:embed="rId1"/>
          <a:stretch/>
        </p:blipFill>
        <p:spPr>
          <a:xfrm>
            <a:off x="5127480" y="0"/>
            <a:ext cx="6640920" cy="6886800"/>
          </a:xfrm>
          <a:prstGeom prst="rect">
            <a:avLst/>
          </a:prstGeom>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en-US" sz="4400" spc="-1" strike="noStrike">
                <a:solidFill>
                  <a:srgbClr val="000000"/>
                </a:solidFill>
                <a:latin typeface="Segoe UI"/>
              </a:rPr>
              <a:t>Pages / Components</a:t>
            </a:r>
            <a:endParaRPr b="0" lang="en-US" sz="4400" spc="-1" strike="noStrike">
              <a:solidFill>
                <a:srgbClr val="000000"/>
              </a:solidFill>
              <a:latin typeface="Calibri"/>
            </a:endParaRPr>
          </a:p>
        </p:txBody>
      </p:sp>
      <p:sp>
        <p:nvSpPr>
          <p:cNvPr id="327"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100000"/>
              </a:lnSpc>
              <a:buClr>
                <a:srgbClr val="000000"/>
              </a:buClr>
              <a:buFont typeface="Arial"/>
              <a:buChar char="•"/>
            </a:pPr>
            <a:r>
              <a:rPr b="0" lang="en-PK" sz="2800" spc="-1" strike="noStrike">
                <a:solidFill>
                  <a:srgbClr val="000000"/>
                </a:solidFill>
                <a:latin typeface="Calibri"/>
              </a:rPr>
              <a:t>The </a:t>
            </a:r>
            <a:r>
              <a:rPr b="0" lang="en-PK" sz="2800" spc="-1" strike="noStrike">
                <a:solidFill>
                  <a:srgbClr val="dc143c"/>
                </a:solidFill>
                <a:latin typeface="Calibri"/>
              </a:rPr>
              <a:t>Layout</a:t>
            </a:r>
            <a:r>
              <a:rPr b="0" lang="en-PK" sz="2800" spc="-1" strike="noStrike">
                <a:solidFill>
                  <a:srgbClr val="000000"/>
                </a:solidFill>
                <a:latin typeface="Calibri"/>
              </a:rPr>
              <a:t> component has </a:t>
            </a:r>
            <a:r>
              <a:rPr b="0" lang="en-PK" sz="2800" spc="-1" strike="noStrike">
                <a:solidFill>
                  <a:srgbClr val="dc143c"/>
                </a:solidFill>
                <a:latin typeface="Calibri"/>
              </a:rPr>
              <a:t>&lt;Outlet&gt;</a:t>
            </a:r>
            <a:r>
              <a:rPr b="0" lang="en-PK" sz="2800" spc="-1" strike="noStrike">
                <a:solidFill>
                  <a:srgbClr val="000000"/>
                </a:solidFill>
                <a:latin typeface="Calibri"/>
              </a:rPr>
              <a:t> and </a:t>
            </a:r>
            <a:r>
              <a:rPr b="0" lang="en-PK" sz="2800" spc="-1" strike="noStrike">
                <a:solidFill>
                  <a:srgbClr val="dc143c"/>
                </a:solidFill>
                <a:latin typeface="Calibri"/>
              </a:rPr>
              <a:t>&lt;Link&gt;</a:t>
            </a:r>
            <a:r>
              <a:rPr b="0" lang="en-PK" sz="2800" spc="-1" strike="noStrike">
                <a:solidFill>
                  <a:srgbClr val="000000"/>
                </a:solidFill>
                <a:latin typeface="Calibri"/>
              </a:rPr>
              <a:t> elements.</a:t>
            </a:r>
            <a:endParaRPr b="0" lang="en-US" sz="2800" spc="-1" strike="noStrike">
              <a:solidFill>
                <a:srgbClr val="000000"/>
              </a:solidFill>
              <a:latin typeface="Calibri"/>
            </a:endParaRPr>
          </a:p>
          <a:p>
            <a:pPr marL="228600" indent="-228600">
              <a:lnSpc>
                <a:spcPct val="100000"/>
              </a:lnSpc>
              <a:buClr>
                <a:srgbClr val="000000"/>
              </a:buClr>
              <a:buFont typeface="Arial"/>
              <a:buChar char="•"/>
            </a:pPr>
            <a:r>
              <a:rPr b="0" lang="en-PK" sz="2800" spc="-1" strike="noStrike">
                <a:solidFill>
                  <a:srgbClr val="000000"/>
                </a:solidFill>
                <a:latin typeface="Calibri"/>
              </a:rPr>
              <a:t>The </a:t>
            </a:r>
            <a:r>
              <a:rPr b="0" lang="en-PK" sz="2800" spc="-1" strike="noStrike">
                <a:solidFill>
                  <a:srgbClr val="dc143c"/>
                </a:solidFill>
                <a:latin typeface="Calibri"/>
              </a:rPr>
              <a:t>&lt;Outlet&gt;</a:t>
            </a:r>
            <a:r>
              <a:rPr b="0" lang="en-PK" sz="2800" spc="-1" strike="noStrike">
                <a:solidFill>
                  <a:srgbClr val="000000"/>
                </a:solidFill>
                <a:latin typeface="Calibri"/>
              </a:rPr>
              <a:t> renders the current route selected.</a:t>
            </a:r>
            <a:endParaRPr b="0" lang="en-US" sz="2800" spc="-1" strike="noStrike">
              <a:solidFill>
                <a:srgbClr val="000000"/>
              </a:solidFill>
              <a:latin typeface="Calibri"/>
            </a:endParaRPr>
          </a:p>
          <a:p>
            <a:pPr marL="228600" indent="-228600">
              <a:lnSpc>
                <a:spcPct val="100000"/>
              </a:lnSpc>
              <a:buClr>
                <a:srgbClr val="dc143c"/>
              </a:buClr>
              <a:buFont typeface="Arial"/>
              <a:buChar char="•"/>
            </a:pPr>
            <a:r>
              <a:rPr b="0" lang="en-PK" sz="2800" spc="-1" strike="noStrike">
                <a:solidFill>
                  <a:srgbClr val="dc143c"/>
                </a:solidFill>
                <a:latin typeface="Calibri"/>
              </a:rPr>
              <a:t>&lt;Link&gt;</a:t>
            </a:r>
            <a:r>
              <a:rPr b="0" lang="en-PK" sz="2800" spc="-1" strike="noStrike">
                <a:solidFill>
                  <a:srgbClr val="000000"/>
                </a:solidFill>
                <a:latin typeface="Calibri"/>
              </a:rPr>
              <a:t> is used to set the URL and keep track of browsing history.</a:t>
            </a:r>
            <a:endParaRPr b="0" lang="en-US" sz="2800" spc="-1" strike="noStrike">
              <a:solidFill>
                <a:srgbClr val="000000"/>
              </a:solidFill>
              <a:latin typeface="Calibri"/>
            </a:endParaRPr>
          </a:p>
          <a:p>
            <a:pPr marL="228600" indent="-228600">
              <a:lnSpc>
                <a:spcPct val="100000"/>
              </a:lnSpc>
              <a:buClr>
                <a:srgbClr val="000000"/>
              </a:buClr>
              <a:buFont typeface="Arial"/>
              <a:buChar char="•"/>
            </a:pPr>
            <a:r>
              <a:rPr b="0" lang="en-PK" sz="2800" spc="-1" strike="noStrike">
                <a:solidFill>
                  <a:srgbClr val="000000"/>
                </a:solidFill>
                <a:latin typeface="Calibri"/>
              </a:rPr>
              <a:t>Anytime we link to an internal path, we will use </a:t>
            </a:r>
            <a:r>
              <a:rPr b="0" lang="en-PK" sz="2800" spc="-1" strike="noStrike">
                <a:solidFill>
                  <a:srgbClr val="dc143c"/>
                </a:solidFill>
                <a:latin typeface="Calibri"/>
              </a:rPr>
              <a:t>&lt;Link&gt;</a:t>
            </a:r>
            <a:r>
              <a:rPr b="0" lang="en-PK" sz="2800" spc="-1" strike="noStrike">
                <a:solidFill>
                  <a:srgbClr val="000000"/>
                </a:solidFill>
                <a:latin typeface="Calibri"/>
              </a:rPr>
              <a:t> instead of </a:t>
            </a:r>
            <a:r>
              <a:rPr b="0" lang="en-PK" sz="2800" spc="-1" strike="noStrike">
                <a:solidFill>
                  <a:srgbClr val="dc143c"/>
                </a:solidFill>
                <a:latin typeface="Calibri"/>
              </a:rPr>
              <a:t>&lt;a href=""&gt;</a:t>
            </a:r>
            <a:r>
              <a:rPr b="0" lang="en-PK" sz="2800" spc="-1" strike="noStrike">
                <a:solidFill>
                  <a:srgbClr val="000000"/>
                </a:solidFill>
                <a:latin typeface="Calibri"/>
              </a:rPr>
              <a:t>.</a:t>
            </a:r>
            <a:endParaRPr b="0" lang="en-US" sz="2800" spc="-1" strike="noStrike">
              <a:solidFill>
                <a:srgbClr val="000000"/>
              </a:solidFill>
              <a:latin typeface="Calibri"/>
            </a:endParaRPr>
          </a:p>
          <a:p>
            <a:pPr marL="228600" indent="-228600">
              <a:lnSpc>
                <a:spcPct val="100000"/>
              </a:lnSpc>
              <a:buClr>
                <a:srgbClr val="000000"/>
              </a:buClr>
              <a:buFont typeface="Arial"/>
              <a:buChar char="•"/>
            </a:pPr>
            <a:r>
              <a:rPr b="0" lang="en-PK" sz="2800" spc="-1" strike="noStrike">
                <a:solidFill>
                  <a:srgbClr val="000000"/>
                </a:solidFill>
                <a:latin typeface="Calibri"/>
              </a:rPr>
              <a:t>The "layout route" is a shared component that inserts common content on all pages, such as a navigation menu</a:t>
            </a:r>
            <a:r>
              <a:rPr b="0" lang="en-US" sz="2800" spc="-1" strike="noStrike">
                <a:solidFill>
                  <a:srgbClr val="000000"/>
                </a:solidFill>
                <a:latin typeface="Calibri"/>
              </a:rPr>
              <a: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Example : </a:t>
            </a:r>
            <a:r>
              <a:rPr b="0" lang="en-US" sz="4400" spc="-1" strike="noStrike">
                <a:solidFill>
                  <a:srgbClr val="c00000"/>
                </a:solidFill>
                <a:latin typeface="Calibri Light"/>
              </a:rPr>
              <a:t>Layout.js</a:t>
            </a:r>
            <a:endParaRPr b="0" lang="en-US" sz="4400" spc="-1" strike="noStrike">
              <a:solidFill>
                <a:srgbClr val="000000"/>
              </a:solidFill>
              <a:latin typeface="Calibri"/>
            </a:endParaRPr>
          </a:p>
        </p:txBody>
      </p:sp>
      <p:pic>
        <p:nvPicPr>
          <p:cNvPr id="329" name="Content Placeholder 4" descr=""/>
          <p:cNvPicPr/>
          <p:nvPr/>
        </p:nvPicPr>
        <p:blipFill>
          <a:blip r:embed="rId1"/>
          <a:stretch/>
        </p:blipFill>
        <p:spPr>
          <a:xfrm>
            <a:off x="5940720" y="156960"/>
            <a:ext cx="6129000" cy="654372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Result – First React App</a:t>
            </a:r>
            <a:endParaRPr b="0" lang="en-US" sz="4400" spc="-1" strike="noStrike">
              <a:solidFill>
                <a:srgbClr val="000000"/>
              </a:solidFill>
              <a:latin typeface="Calibri"/>
            </a:endParaRPr>
          </a:p>
        </p:txBody>
      </p:sp>
      <p:sp>
        <p:nvSpPr>
          <p:cNvPr id="109" name="PlaceHolder 2"/>
          <p:cNvSpPr>
            <a:spLocks noGrp="1"/>
          </p:cNvSpPr>
          <p:nvPr>
            <p:ph/>
          </p:nvPr>
        </p:nvSpPr>
        <p:spPr>
          <a:xfrm>
            <a:off x="838080" y="130788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 new browser window will pop up with your newly created React App! If not, open your browser and type </a:t>
            </a:r>
            <a:r>
              <a:rPr b="0" lang="en-US" sz="2800" spc="-1" strike="noStrike">
                <a:solidFill>
                  <a:srgbClr val="c00000"/>
                </a:solidFill>
                <a:latin typeface="Calibri"/>
              </a:rPr>
              <a:t>localhost:3000</a:t>
            </a:r>
            <a:r>
              <a:rPr b="0" lang="en-US" sz="2800" spc="-1" strike="noStrike">
                <a:solidFill>
                  <a:srgbClr val="000000"/>
                </a:solidFill>
                <a:latin typeface="Calibri"/>
              </a:rPr>
              <a:t> in the address bar.</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pic>
        <p:nvPicPr>
          <p:cNvPr id="110" name="Picture 3" descr="https://www.w3schools.com/REACT/screenshot_myfirstreact.png"/>
          <p:cNvPicPr/>
          <p:nvPr/>
        </p:nvPicPr>
        <p:blipFill>
          <a:blip r:embed="rId1"/>
          <a:stretch/>
        </p:blipFill>
        <p:spPr>
          <a:xfrm>
            <a:off x="3057840" y="2498040"/>
            <a:ext cx="5657400" cy="420552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Rest of the files</a:t>
            </a:r>
            <a:endParaRPr b="0" lang="en-US" sz="4400" spc="-1" strike="noStrike">
              <a:solidFill>
                <a:srgbClr val="000000"/>
              </a:solidFill>
              <a:latin typeface="Calibri"/>
            </a:endParaRPr>
          </a:p>
        </p:txBody>
      </p:sp>
      <p:pic>
        <p:nvPicPr>
          <p:cNvPr id="331" name="Content Placeholder 4" descr=""/>
          <p:cNvPicPr/>
          <p:nvPr/>
        </p:nvPicPr>
        <p:blipFill>
          <a:blip r:embed="rId1"/>
          <a:stretch/>
        </p:blipFill>
        <p:spPr>
          <a:xfrm>
            <a:off x="1036440" y="1323720"/>
            <a:ext cx="4352400" cy="1761840"/>
          </a:xfrm>
          <a:prstGeom prst="rect">
            <a:avLst/>
          </a:prstGeom>
          <a:ln w="0">
            <a:noFill/>
          </a:ln>
        </p:spPr>
      </p:pic>
      <p:pic>
        <p:nvPicPr>
          <p:cNvPr id="332" name="Picture 6" descr=""/>
          <p:cNvPicPr/>
          <p:nvPr/>
        </p:nvPicPr>
        <p:blipFill>
          <a:blip r:embed="rId2"/>
          <a:stretch/>
        </p:blipFill>
        <p:spPr>
          <a:xfrm>
            <a:off x="1036440" y="3198240"/>
            <a:ext cx="4352400" cy="1752120"/>
          </a:xfrm>
          <a:prstGeom prst="rect">
            <a:avLst/>
          </a:prstGeom>
          <a:ln w="0">
            <a:noFill/>
          </a:ln>
        </p:spPr>
      </p:pic>
      <p:pic>
        <p:nvPicPr>
          <p:cNvPr id="333" name="Picture 8" descr=""/>
          <p:cNvPicPr/>
          <p:nvPr/>
        </p:nvPicPr>
        <p:blipFill>
          <a:blip r:embed="rId3"/>
          <a:stretch/>
        </p:blipFill>
        <p:spPr>
          <a:xfrm>
            <a:off x="6555240" y="1333080"/>
            <a:ext cx="4333680" cy="1742760"/>
          </a:xfrm>
          <a:prstGeom prst="rect">
            <a:avLst/>
          </a:prstGeom>
          <a:ln w="0">
            <a:noFill/>
          </a:ln>
        </p:spPr>
      </p:pic>
      <p:pic>
        <p:nvPicPr>
          <p:cNvPr id="334" name="Picture 10" descr=""/>
          <p:cNvPicPr/>
          <p:nvPr/>
        </p:nvPicPr>
        <p:blipFill>
          <a:blip r:embed="rId4"/>
          <a:stretch/>
        </p:blipFill>
        <p:spPr>
          <a:xfrm>
            <a:off x="6555240" y="3169440"/>
            <a:ext cx="4352400" cy="17809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512</TotalTime>
  <Application>LibreOffice/7.3.7.2$Linux_X86_64 LibreOffice_project/30$Build-2</Application>
  <AppVersion>15.0000</AppVersion>
  <Words>5466</Words>
  <Paragraphs>582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2023-02-28T07:28:00Z</dcterms:created>
  <dc:creator>Nisar Ahmed</dc:creator>
  <dc:description/>
  <dc:language>en-US</dc:language>
  <cp:lastModifiedBy/>
  <dcterms:modified xsi:type="dcterms:W3CDTF">2024-04-22T11:28:31Z</dcterms:modified>
  <cp:revision>399</cp:revision>
  <dc:subject/>
  <dc:title>React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12</vt:i4>
  </property>
  <property fmtid="{D5CDD505-2E9C-101B-9397-08002B2CF9AE}" pid="3" name="PresentationFormat">
    <vt:lpwstr>Widescreen</vt:lpwstr>
  </property>
  <property fmtid="{D5CDD505-2E9C-101B-9397-08002B2CF9AE}" pid="4" name="Slides">
    <vt:i4>90</vt:i4>
  </property>
</Properties>
</file>